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6879A26-0476-4F7E-85D9-724A877EA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5FCF381-7996-46F7-998A-D54D6DC96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D7B90A9-D535-449C-964A-AEC60F90A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BC743B0-1954-472C-B988-65EE7D46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2994FEE-11E1-4A82-9447-C60405DB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2385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357802-1F32-4E6D-8F59-707B6CFB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72DA5D8-87CB-488C-9F11-0666F68A4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0776141-BE93-4F16-995C-09AF3BC2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4E6A422-5754-47FC-801C-6D7C78F9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CFE2526-6CB7-4F35-A6CB-CE7BC30D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1953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270B2196-C008-4974-A285-EE810A00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C53DEA06-6F15-4456-B9DF-6B9761E46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17DAFFC-360F-4DDB-8CF0-AD6E9917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1E1EF3C-5FE1-4871-AB02-39D0BFA1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C8C88E1-B2B0-4FF3-8839-9C66202D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0612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6DBE5FD-6E74-4357-B93E-FBF694C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D487C51-D82D-4551-B6FA-57926950E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F1D7151-ED94-4798-ACE8-593C81C3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8540C01-3852-4F37-A515-7C67CCA8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83438D2-B4B9-40A7-AFA8-65A876C1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845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AD1E182-5807-469D-9E39-57D77F573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6E12534-097E-43A5-AF31-FDC34ADC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841AE604-2A19-4AD7-84D3-B7034F4B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6AC00D6-739B-4FFE-8B09-A4B70E34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E7B8039-2A6B-4895-9CCB-FD5F1395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9779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6BA876A-E38F-49A4-81A1-E1FD7B0C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EE75063-2981-4E06-9EB8-76ED56846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05194671-2573-443D-AD6C-AEEFE2FDD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A4A52EB7-3B71-4934-805C-1B052105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150890E-FA4A-4262-B85F-C0F98C2F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413DF2EE-FAF6-4127-97E1-605AC850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89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77D5C57-BA3F-49D5-BD17-D660742D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D20B1CB-53EF-4F5C-8F81-91BBEDB5D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F7C950D3-8E6B-4992-9395-42343BAC6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1179E26D-F121-411B-AF19-843595402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7759599-F6B2-4040-B3D3-C18E20632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B4918F9C-21C0-48B5-9134-3A964BAC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C950A025-8CF7-4B1C-A490-89AA97F0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C8B52050-B3E3-413C-B5AB-EB3FC9DB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5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FDE5EBE-450B-472C-A019-941572C9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1FF84FFD-718B-4B47-8817-6655A310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121C1212-AF61-4406-8E24-A9CF0CE1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BA0B1F44-4797-471C-AEF7-692FC30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090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DE870467-8B8F-457C-89CF-FFEA4BDC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B3BE86A4-2E72-4CB7-8B5D-194B7FAA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C6097799-E5FE-4422-8639-D905CFE5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4041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204FF78-9F31-4FE0-AD75-491EEC13B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2A8C15E-3EE6-45B0-AD75-93462EBDD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C7C84F16-6DBA-4B7F-8BA8-8431662B0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22630E0-1A15-4D5C-B11F-E524ADD8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B8984165-B6C9-410A-92A4-DD2015BF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8D504A4-36BD-4ABF-8F05-4DC7EA10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528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3400926-87F9-416A-A6D8-1A5735CE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F59A889B-B99A-44C8-B8E3-D151207D6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FB67FCF2-C612-44EE-B280-25476105A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D8864D3-B0AC-47E2-8BCF-92E3E732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4AD1254-6805-4E1D-9C39-65AB1570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F59849F-9AAA-41E7-AD77-AB70FA03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5471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C5320563-32A9-45C7-8F7C-2A4FDB3B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5CD7175-7DDB-4D3C-922F-C2CFF41EA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0908832-4F02-4A6A-B747-13E410EC7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4C53-1A5D-4C16-A86C-752AFD83BB99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502F93D-5427-4F3C-B6AA-6C19ECF77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62A4037-23CE-46E3-848B-B9F20E96A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4964-7B8C-42F1-880C-B8CC5E9C17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09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173FE31-331D-4B02-8B58-35614D592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L’accompagnement personnalisé : un défi RH pour l’établissement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24DA545-85B4-4CE1-9EF7-85EEC66A10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Du projet d’établissement au projet de l’élève</a:t>
            </a:r>
          </a:p>
        </p:txBody>
      </p:sp>
    </p:spTree>
    <p:extLst>
      <p:ext uri="{BB962C8B-B14F-4D97-AF65-F5344CB8AC3E}">
        <p14:creationId xmlns="" xmlns:p14="http://schemas.microsoft.com/office/powerpoint/2010/main" val="84933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755FB63-288A-42C8-BE8F-A4CB8EAB7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éléments de contexte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D8B4894-FD5D-480F-8539-8ECEBDF7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L’accompagnement personnalisé, une action pédagogique qui a évolué dans les textes</a:t>
            </a:r>
          </a:p>
          <a:p>
            <a:pPr lvl="1"/>
            <a:r>
              <a:rPr lang="fr-FR" dirty="0" smtClean="0"/>
              <a:t>Deux éléments </a:t>
            </a:r>
            <a:r>
              <a:rPr lang="fr-FR" dirty="0" smtClean="0"/>
              <a:t>à </a:t>
            </a:r>
            <a:r>
              <a:rPr lang="fr-FR" dirty="0" smtClean="0"/>
              <a:t>noter, le positionnement de l’accompagnement personnalisé dans l’organisation scolaire : </a:t>
            </a:r>
          </a:p>
          <a:p>
            <a:pPr lvl="2"/>
            <a:r>
              <a:rPr lang="fr-FR" dirty="0" smtClean="0"/>
              <a:t>d’un temps adjoint à l’enseignement à un temps intégré dans l’enseignement.</a:t>
            </a:r>
          </a:p>
          <a:p>
            <a:pPr lvl="2"/>
            <a:r>
              <a:rPr lang="fr-FR" dirty="0" smtClean="0"/>
              <a:t>Le projet d’orientation de l’élève lié à l’accompagnement personnalisé</a:t>
            </a:r>
          </a:p>
          <a:p>
            <a:r>
              <a:rPr lang="fr-FR" dirty="0" smtClean="0"/>
              <a:t>La réussite de l’élève, les performances de l’établissement</a:t>
            </a:r>
          </a:p>
          <a:p>
            <a:pPr lvl="1"/>
            <a:r>
              <a:rPr lang="fr-FR" dirty="0" smtClean="0"/>
              <a:t>De la réussite d’un élève à la réussite d’une communauté scolaire</a:t>
            </a:r>
          </a:p>
          <a:p>
            <a:pPr lvl="1"/>
            <a:r>
              <a:rPr lang="fr-FR" dirty="0" smtClean="0"/>
              <a:t>Le projet d’établissement comme outil d’évaluation interne</a:t>
            </a:r>
          </a:p>
          <a:p>
            <a:pPr lvl="1"/>
            <a:r>
              <a:rPr lang="fr-FR" dirty="0" smtClean="0"/>
              <a:t>La logique d’amélioration continue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9201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L’autonomie de l’établissement : Le projet d ’établissement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L’autonomie de l’établissement, une question partagée de la communauté scolaire</a:t>
            </a:r>
          </a:p>
          <a:p>
            <a:r>
              <a:rPr lang="fr-FR" dirty="0" smtClean="0"/>
              <a:t>Evaluer les besoins des élèves par les indicateurs de l’établissement</a:t>
            </a:r>
          </a:p>
          <a:p>
            <a:r>
              <a:rPr lang="fr-FR" dirty="0" smtClean="0"/>
              <a:t>Poser les actions pédagogiques pour les élèves</a:t>
            </a:r>
          </a:p>
          <a:p>
            <a:r>
              <a:rPr lang="fr-FR" dirty="0" smtClean="0"/>
              <a:t>Structurer une organisation scolaire qui répond </a:t>
            </a:r>
            <a:r>
              <a:rPr lang="fr-FR" dirty="0" smtClean="0"/>
              <a:t>aux besoins</a:t>
            </a:r>
            <a:endParaRPr lang="fr-FR" dirty="0" smtClean="0"/>
          </a:p>
          <a:p>
            <a:r>
              <a:rPr lang="fr-FR" dirty="0" smtClean="0"/>
              <a:t>Définir les axes et les objectifs de travail</a:t>
            </a:r>
          </a:p>
          <a:p>
            <a:r>
              <a:rPr lang="fr-FR" dirty="0" smtClean="0"/>
              <a:t>Donner du sens aux actions des enseignants</a:t>
            </a:r>
          </a:p>
          <a:p>
            <a:r>
              <a:rPr lang="fr-FR" dirty="0" smtClean="0"/>
              <a:t>Evaluer les avancées et rediscuter les objectifs</a:t>
            </a:r>
          </a:p>
          <a:p>
            <a:r>
              <a:rPr lang="fr-FR" dirty="0" smtClean="0"/>
              <a:t>Donner un rythme au travail de l’établissement (aspect </a:t>
            </a:r>
            <a:r>
              <a:rPr lang="fr-FR" dirty="0" err="1" smtClean="0"/>
              <a:t>spiralaire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défi RH de l’accompagnement personnalisé, une question qui est au cœur des préoccupations du fonctionnement de l’établissement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L’émergence de l’accompagnement personnalisé, une évolution professionnelle des métiers de l’enseignement</a:t>
            </a:r>
          </a:p>
          <a:p>
            <a:r>
              <a:rPr lang="fr-FR" dirty="0" smtClean="0"/>
              <a:t>Une culture professionnelle cependant conservée, liberté pédagogique des enseignants, programmation des enseignements</a:t>
            </a:r>
          </a:p>
          <a:p>
            <a:r>
              <a:rPr lang="fr-FR" dirty="0" smtClean="0"/>
              <a:t>L’accompagnement personnalisé un temps continué</a:t>
            </a:r>
          </a:p>
          <a:p>
            <a:r>
              <a:rPr lang="fr-FR" dirty="0" smtClean="0"/>
              <a:t>Les évaluations au service de l’accompagnement</a:t>
            </a:r>
          </a:p>
          <a:p>
            <a:r>
              <a:rPr lang="fr-FR" dirty="0" smtClean="0"/>
              <a:t>De la préoccupation au geste professionnel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stratégie RH de l’établissement : une démarche transposable et la définition d’un cadre d’exercice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Accompagner au sein de l’établissement l’émergence de la démarche d’évaluation pour construire la réponse pédagogique</a:t>
            </a:r>
          </a:p>
          <a:p>
            <a:r>
              <a:rPr lang="fr-FR" dirty="0" smtClean="0"/>
              <a:t>Définir un cadre de fonctionnement : un sens de l’action dans l’organisation scolaire ou l’enseignement disciplinaire au service de l’accompagnement des élèves</a:t>
            </a:r>
          </a:p>
          <a:p>
            <a:r>
              <a:rPr lang="fr-FR" dirty="0" smtClean="0"/>
              <a:t>Installer la démarche dans tous les rendez-vous de l’établissement</a:t>
            </a:r>
          </a:p>
          <a:p>
            <a:pPr lvl="1"/>
            <a:r>
              <a:rPr lang="fr-FR" dirty="0" smtClean="0"/>
              <a:t>Le conseil pédagogique</a:t>
            </a:r>
          </a:p>
          <a:p>
            <a:pPr lvl="1"/>
            <a:r>
              <a:rPr lang="fr-FR" dirty="0" smtClean="0"/>
              <a:t>Les évaluations nationales</a:t>
            </a:r>
          </a:p>
          <a:p>
            <a:pPr lvl="1"/>
            <a:r>
              <a:rPr lang="fr-FR" dirty="0" smtClean="0"/>
              <a:t>Devoirs faits</a:t>
            </a:r>
          </a:p>
          <a:p>
            <a:pPr lvl="1"/>
            <a:r>
              <a:rPr lang="fr-FR" dirty="0" smtClean="0"/>
              <a:t>Evaluation par compétences</a:t>
            </a:r>
          </a:p>
          <a:p>
            <a:pPr lvl="1"/>
            <a:r>
              <a:rPr lang="fr-FR" dirty="0" smtClean="0"/>
              <a:t>Validation des cycles</a:t>
            </a:r>
          </a:p>
          <a:p>
            <a:pPr lvl="1"/>
            <a:r>
              <a:rPr lang="fr-FR" dirty="0" smtClean="0"/>
              <a:t>Réseau d’éducation prioritaire/conseil écoles-collège/conseil de cycle 3</a:t>
            </a:r>
          </a:p>
          <a:p>
            <a:pPr lvl="1"/>
            <a:r>
              <a:rPr lang="fr-FR" dirty="0" smtClean="0"/>
              <a:t>Elèves à besoins particuliers</a:t>
            </a:r>
          </a:p>
          <a:p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réussite des élèves, l’orientation choisie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Indissociable de la réussite scolaire, le choix de l’orientation</a:t>
            </a:r>
          </a:p>
          <a:p>
            <a:r>
              <a:rPr lang="fr-FR" dirty="0" smtClean="0"/>
              <a:t>Un ensemble commun qui permet renforcer la place de l’élève dans la classe par l’amélioration des apprentissages et l’aspect motivationnel.</a:t>
            </a:r>
          </a:p>
          <a:p>
            <a:r>
              <a:rPr lang="fr-FR" dirty="0" smtClean="0"/>
              <a:t>Affiner le travail scolaire de l’élève, mais aussi affiner le projet scolaire de l’élève.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projet d’établissement élément fédérateur de la démarche d’amélioration continue, mais aussi d’une réflexion collective, et qui donne place à l’accompagnement de l’établissement vers les pratiques qui amènent le professeur à côté de l’élève. L’élève est au centre d’une pédagogie active dans la classe, continuée et mesurable dans le temps pour le laisser progresser à son </a:t>
            </a:r>
            <a:r>
              <a:rPr lang="fr-FR" dirty="0" smtClean="0"/>
              <a:t>rythme </a:t>
            </a:r>
            <a:r>
              <a:rPr lang="fr-FR" smtClean="0"/>
              <a:t>en construisant </a:t>
            </a:r>
            <a:r>
              <a:rPr lang="fr-FR" dirty="0" smtClean="0"/>
              <a:t>son parcours scolaire.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444</Words>
  <Application>Microsoft Office PowerPoint</Application>
  <PresentationFormat>Personnalisé</PresentationFormat>
  <Paragraphs>43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L’accompagnement personnalisé : un défi RH pour l’établissement</vt:lpstr>
      <vt:lpstr>Les éléments de contexte</vt:lpstr>
      <vt:lpstr>L’autonomie de l’établissement : Le projet d ’établissement</vt:lpstr>
      <vt:lpstr>Le défi RH de l’accompagnement personnalisé, une question qui est au cœur des préoccupations du fonctionnement de l’établissement</vt:lpstr>
      <vt:lpstr>La stratégie RH de l’établissement : une démarche transposable et la définition d’un cadre d’exercice</vt:lpstr>
      <vt:lpstr>La réussite des élèves, l’orientation choisie</vt:lpstr>
      <vt:lpstr>En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L’accompagnement personnalisé : un défi RH pour l’établissement</dc:title>
  <dc:creator>Thierry Merlet</dc:creator>
  <cp:lastModifiedBy>princadj</cp:lastModifiedBy>
  <cp:revision>43</cp:revision>
  <dcterms:created xsi:type="dcterms:W3CDTF">2021-03-09T21:30:42Z</dcterms:created>
  <dcterms:modified xsi:type="dcterms:W3CDTF">2021-03-10T12:57:17Z</dcterms:modified>
</cp:coreProperties>
</file>