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3"/>
  </p:notesMasterIdLst>
  <p:handoutMasterIdLst>
    <p:handoutMasterId r:id="rId24"/>
  </p:handoutMasterIdLst>
  <p:sldIdLst>
    <p:sldId id="823" r:id="rId5"/>
    <p:sldId id="820" r:id="rId6"/>
    <p:sldId id="342" r:id="rId7"/>
    <p:sldId id="348" r:id="rId8"/>
    <p:sldId id="345" r:id="rId9"/>
    <p:sldId id="354" r:id="rId10"/>
    <p:sldId id="821" r:id="rId11"/>
    <p:sldId id="340" r:id="rId12"/>
    <p:sldId id="341" r:id="rId13"/>
    <p:sldId id="343" r:id="rId14"/>
    <p:sldId id="344" r:id="rId15"/>
    <p:sldId id="347" r:id="rId16"/>
    <p:sldId id="349" r:id="rId17"/>
    <p:sldId id="353" r:id="rId18"/>
    <p:sldId id="346" r:id="rId19"/>
    <p:sldId id="350" r:id="rId20"/>
    <p:sldId id="351" r:id="rId21"/>
    <p:sldId id="822" r:id="rId22"/>
  </p:sldIdLst>
  <p:sldSz cx="9144000" cy="5143500" type="screen16x9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adémie" id="{0B896E98-F45E-4768-8620-EDDF394BE181}">
          <p14:sldIdLst>
            <p14:sldId id="823"/>
            <p14:sldId id="820"/>
            <p14:sldId id="342"/>
            <p14:sldId id="348"/>
            <p14:sldId id="345"/>
            <p14:sldId id="354"/>
            <p14:sldId id="821"/>
            <p14:sldId id="340"/>
            <p14:sldId id="341"/>
            <p14:sldId id="343"/>
            <p14:sldId id="344"/>
            <p14:sldId id="347"/>
            <p14:sldId id="349"/>
            <p14:sldId id="353"/>
            <p14:sldId id="346"/>
            <p14:sldId id="350"/>
            <p14:sldId id="351"/>
            <p14:sldId id="822"/>
          </p14:sldIdLst>
        </p14:section>
        <p14:section name="Section sans titre" id="{622C8BB1-3030-4E9A-82D5-8CC7FE427116}">
          <p14:sldIdLst/>
        </p14:section>
        <p14:section name="Section sans titre" id="{517F88E1-11F5-4782-9CF6-5F5D1903B5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guerillo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979"/>
    <a:srgbClr val="FFC901"/>
    <a:srgbClr val="E47FB1"/>
    <a:srgbClr val="69BEC0"/>
    <a:srgbClr val="292C74"/>
    <a:srgbClr val="DDDDFF"/>
    <a:srgbClr val="FC8B46"/>
    <a:srgbClr val="D776A4"/>
    <a:srgbClr val="000091"/>
    <a:srgbClr val="2AD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3"/>
    <p:restoredTop sz="72535" autoAdjust="0"/>
  </p:normalViewPr>
  <p:slideViewPr>
    <p:cSldViewPr showGuides="1">
      <p:cViewPr varScale="1">
        <p:scale>
          <a:sx n="97" d="100"/>
          <a:sy n="97" d="100"/>
        </p:scale>
        <p:origin x="1218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67B06F9D-5949-40E4-A196-42C967EB2C82}" type="datetimeFigureOut">
              <a:rPr lang="fr-FR" smtClean="0"/>
              <a:t>30/01/2024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4703A91-4D11-4F33-BB86-1C470CE72D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21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877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227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411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1655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36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53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35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77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64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897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57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71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97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8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Lundi 28 août 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14"/>
            <a:ext cx="4262004" cy="35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236522"/>
          </a:xfrm>
        </p:spPr>
        <p:txBody>
          <a:bodyPr/>
          <a:lstStyle/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236522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04375C-5DAF-2685-505D-FC1BE934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F846-85DA-465D-A452-E744D2D1365E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0F2806-671D-8A29-98FD-23B55BB8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1A1B47-6EF7-29CF-1D1D-94BF4B25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AC93-6066-4947-B311-4047A1F2E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50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4D99910-52C1-FF4A-BB49-C9CF2A12237E}" type="datetime1">
              <a:rPr lang="fr-FR" cap="all" smtClean="0"/>
              <a:t>30/01/2024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260"/>
            <a:ext cx="2152829" cy="1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B6FB1C09-437B-9C47-AD66-C433278DEE0E}" type="datetime1">
              <a:rPr lang="fr-FR" cap="all" smtClean="0"/>
              <a:t>30/01/2024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9230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sous-titre">
  <p:cSld name="2_Titre et sous-ti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60000" y="4783500"/>
            <a:ext cx="59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264000" y="4783500"/>
            <a:ext cx="135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60000" y="2346046"/>
            <a:ext cx="8424000" cy="2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0"/>
              <a:buNone/>
              <a:defRPr sz="3250" b="1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  <a:defRPr sz="18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180260"/>
            <a:ext cx="2152831" cy="177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0" i="0">
                <a:solidFill>
                  <a:srgbClr val="000091"/>
                </a:solidFill>
                <a:latin typeface="Arial-Mdm" charset="0"/>
                <a:ea typeface="Arial-Mdm" charset="0"/>
                <a:cs typeface="Arial-Mdm" charset="0"/>
              </a:defRPr>
            </a:lvl1pPr>
          </a:lstStyle>
          <a:p>
            <a:pPr algn="r"/>
            <a:r>
              <a:rPr lang="fr-FR" cap="all"/>
              <a:t>Lundi 28 août 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rgbClr val="00009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2365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0" i="0">
                <a:solidFill>
                  <a:srgbClr val="000091"/>
                </a:solidFill>
                <a:latin typeface="Arial-Mdm" charset="0"/>
                <a:ea typeface="Arial-Mdm" charset="0"/>
                <a:cs typeface="Arial-Mdm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rgbClr val="000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91"/>
            <a:ext cx="755765" cy="621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4" r:id="rId4"/>
    <p:sldLayoutId id="2147483815" r:id="rId5"/>
    <p:sldLayoutId id="2147483816" r:id="rId6"/>
    <p:sldLayoutId id="2147483817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-creteil.fr/connaitre-les-apports-des-sciences-cognitives-dans-les-apprentissages-122587" TargetMode="External"/><Relationship Id="rId5" Type="http://schemas.openxmlformats.org/officeDocument/2006/relationships/hyperlink" Target="https://www.ac-creteil.fr/construire-des-collectifs-de-travail-122101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stere.education.fr/dgesco/course/view.php?id=2350" TargetMode="External"/><Relationship Id="rId2" Type="http://schemas.openxmlformats.org/officeDocument/2006/relationships/hyperlink" Target="https://magistere.education.fr/dgesco/course/view.php?id=233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magistere.education.fr/dgesco/course/view.php?id=233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earninglabs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deline.andre1@ac-creteil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395536" y="1995686"/>
            <a:ext cx="8388464" cy="2427560"/>
          </a:xfrm>
          <a:prstGeom prst="rect">
            <a:avLst/>
          </a:prstGeom>
          <a:ln w="38100">
            <a:solidFill>
              <a:srgbClr val="FFC901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" sz="200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dirty="0">
                <a:solidFill>
                  <a:srgbClr val="2A2979"/>
                </a:solidFill>
              </a:rPr>
              <a:t>Séminaire </a:t>
            </a:r>
            <a:r>
              <a:rPr lang="fr-FR" sz="3600" dirty="0">
                <a:solidFill>
                  <a:srgbClr val="2A2979"/>
                </a:solidFill>
              </a:rPr>
              <a:t>Devoirs faits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50" dirty="0">
                <a:solidFill>
                  <a:srgbClr val="2A2979"/>
                </a:solidFill>
              </a:rPr>
              <a:t>Académie de Créteil</a:t>
            </a:r>
            <a:endParaRPr sz="265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rgbClr val="2A29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2A2979"/>
                </a:solidFill>
              </a:rPr>
              <a:t>Mercredi 13 décembre </a:t>
            </a:r>
            <a:r>
              <a:rPr lang="fr" sz="2400" dirty="0">
                <a:solidFill>
                  <a:srgbClr val="2A2979"/>
                </a:solidFill>
              </a:rPr>
              <a:t>2023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2A2979"/>
                </a:solidFill>
              </a:rPr>
              <a:t>16h-17h30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44" y="305033"/>
            <a:ext cx="1412156" cy="9029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7F8C008-9AE3-D925-D1E6-E30B3597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751" y="417161"/>
            <a:ext cx="1078706" cy="6786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0DDD01-C12B-782E-4768-E60F04DA4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346" y="139343"/>
            <a:ext cx="3133516" cy="3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7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848872" cy="720000"/>
          </a:xfrm>
        </p:spPr>
        <p:txBody>
          <a:bodyPr/>
          <a:lstStyle/>
          <a:p>
            <a:r>
              <a:rPr lang="fr-FR" sz="2800" dirty="0"/>
              <a:t>Proposer des devoirs adaptés selon la temporalité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491880" y="1624941"/>
            <a:ext cx="2016224" cy="646331"/>
          </a:xfrm>
          <a:prstGeom prst="rect">
            <a:avLst/>
          </a:prstGeom>
          <a:solidFill>
            <a:srgbClr val="BDDDE9"/>
          </a:solidFill>
          <a:ln>
            <a:solidFill>
              <a:srgbClr val="2F768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Séance </a:t>
            </a:r>
            <a:br>
              <a:rPr lang="fr-FR" b="1" dirty="0"/>
            </a:br>
            <a:r>
              <a:rPr lang="fr-FR" b="1" dirty="0"/>
              <a:t>en classe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16714" y="2570608"/>
            <a:ext cx="1405595" cy="369332"/>
          </a:xfrm>
          <a:prstGeom prst="rect">
            <a:avLst/>
          </a:prstGeom>
          <a:solidFill>
            <a:srgbClr val="D3D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Anticiper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88224" y="2577042"/>
            <a:ext cx="1405595" cy="369332"/>
          </a:xfrm>
          <a:prstGeom prst="rect">
            <a:avLst/>
          </a:prstGeom>
          <a:solidFill>
            <a:srgbClr val="D3D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Prolonger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09544" y="3182654"/>
            <a:ext cx="2033125" cy="1477328"/>
          </a:xfrm>
          <a:prstGeom prst="rect">
            <a:avLst/>
          </a:prstGeom>
          <a:solidFill>
            <a:srgbClr val="FDFF9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Mémoriser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Automatiser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Savoir refaire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Comprendre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Transférer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35896" y="2577042"/>
            <a:ext cx="2005647" cy="369332"/>
          </a:xfrm>
          <a:prstGeom prst="rect">
            <a:avLst/>
          </a:prstGeom>
          <a:solidFill>
            <a:srgbClr val="D3D8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S’approprier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23779" y="3182654"/>
            <a:ext cx="2799479" cy="923330"/>
          </a:xfrm>
          <a:prstGeom prst="rect">
            <a:avLst/>
          </a:prstGeom>
          <a:solidFill>
            <a:srgbClr val="FDFF9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Réactiver les prérequis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Découvrir les notions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19439" y="3302596"/>
            <a:ext cx="3145049" cy="1200329"/>
          </a:xfrm>
          <a:prstGeom prst="rect">
            <a:avLst/>
          </a:prstGeom>
          <a:solidFill>
            <a:srgbClr val="FDFF9F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Enrichir la découverte d’exemples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Prolonger pour alimenter la curiosité 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79512" y="1978884"/>
            <a:ext cx="2880000" cy="0"/>
          </a:xfrm>
          <a:prstGeom prst="straightConnector1">
            <a:avLst/>
          </a:prstGeom>
          <a:ln w="28575">
            <a:solidFill>
              <a:srgbClr val="2F76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634456" y="1934875"/>
            <a:ext cx="2880000" cy="0"/>
          </a:xfrm>
          <a:prstGeom prst="straightConnector1">
            <a:avLst/>
          </a:prstGeom>
          <a:ln w="28575">
            <a:solidFill>
              <a:srgbClr val="2F76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50517" y="123478"/>
            <a:ext cx="7848872" cy="720000"/>
          </a:xfrm>
        </p:spPr>
        <p:txBody>
          <a:bodyPr/>
          <a:lstStyle/>
          <a:p>
            <a:r>
              <a:rPr lang="fr-FR" sz="2800" dirty="0"/>
              <a:t>Permettre aux élèves de réguler leurs apprentissages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47" y="1208023"/>
            <a:ext cx="2829429" cy="39354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158" y="1203518"/>
            <a:ext cx="2719470" cy="38362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183627" y="3175761"/>
            <a:ext cx="191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Outil proposé par les collègues du LL du collège G. Politzer de Montreuil (93)</a:t>
            </a:r>
          </a:p>
        </p:txBody>
      </p:sp>
    </p:spTree>
    <p:extLst>
      <p:ext uri="{BB962C8B-B14F-4D97-AF65-F5344CB8AC3E}">
        <p14:creationId xmlns:p14="http://schemas.microsoft.com/office/powerpoint/2010/main" val="317414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47" y="1287717"/>
            <a:ext cx="7019668" cy="346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9"/>
          <p:cNvSpPr>
            <a:spLocks noGrp="1"/>
          </p:cNvSpPr>
          <p:nvPr>
            <p:ph type="title"/>
          </p:nvPr>
        </p:nvSpPr>
        <p:spPr>
          <a:xfrm>
            <a:off x="1250517" y="123478"/>
            <a:ext cx="7848872" cy="720000"/>
          </a:xfrm>
        </p:spPr>
        <p:txBody>
          <a:bodyPr/>
          <a:lstStyle/>
          <a:p>
            <a:r>
              <a:rPr lang="fr-FR" sz="2800" dirty="0"/>
              <a:t>Permettre aux élèves de réguler leurs apprentissages</a:t>
            </a:r>
          </a:p>
        </p:txBody>
      </p:sp>
    </p:spTree>
    <p:extLst>
      <p:ext uri="{BB962C8B-B14F-4D97-AF65-F5344CB8AC3E}">
        <p14:creationId xmlns:p14="http://schemas.microsoft.com/office/powerpoint/2010/main" val="61582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848872" cy="720000"/>
          </a:xfrm>
        </p:spPr>
        <p:txBody>
          <a:bodyPr/>
          <a:lstStyle/>
          <a:p>
            <a:r>
              <a:rPr lang="fr-FR" sz="2800" dirty="0"/>
              <a:t>Permettre aux élèves de réguler leurs apprentissages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7"/>
          <a:stretch>
            <a:fillRect/>
          </a:stretch>
        </p:blipFill>
        <p:spPr bwMode="auto">
          <a:xfrm>
            <a:off x="1547664" y="1533885"/>
            <a:ext cx="2250765" cy="330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5588" y="2279500"/>
            <a:ext cx="44888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latin typeface="Arimo-Italic"/>
              </a:rPr>
              <a:t>Deux élèves en temps de mémorisation </a:t>
            </a:r>
          </a:p>
          <a:p>
            <a:r>
              <a:rPr lang="fr-FR" sz="1400" i="1" dirty="0">
                <a:latin typeface="Arimo-Italic"/>
              </a:rPr>
              <a:t>avec une fiche Mémo de Français </a:t>
            </a:r>
          </a:p>
          <a:p>
            <a:r>
              <a:rPr lang="fr-FR" sz="1400" i="1" dirty="0">
                <a:latin typeface="Arimo-Italic"/>
              </a:rPr>
              <a:t>au collège Les Près de Montigny-Le-Bretonneux (78)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5688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2051720" y="2571751"/>
            <a:ext cx="4644262" cy="13476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140099" y="1797737"/>
            <a:ext cx="4212394" cy="11792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5535" y="1851669"/>
            <a:ext cx="4068525" cy="1179255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848872" cy="720000"/>
          </a:xfrm>
        </p:spPr>
        <p:txBody>
          <a:bodyPr/>
          <a:lstStyle/>
          <a:p>
            <a:r>
              <a:rPr lang="fr-FR" sz="2800" dirty="0"/>
              <a:t>Les apports des sciences cognitives au dispositif Devoirs faits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2069435"/>
            <a:ext cx="36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Faire ses devoirs pour consolider les apprentissages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99992" y="206943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Apprendre à faire ses devoirs </a:t>
            </a:r>
          </a:p>
          <a:p>
            <a:pPr algn="ctr"/>
            <a:r>
              <a:rPr lang="fr-FR" b="1" dirty="0"/>
              <a:t>de manière autonomes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95736" y="307580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Fonctions cognitives et métacognitives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3540547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Mémorisation</a:t>
            </a:r>
          </a:p>
          <a:p>
            <a:pPr algn="ctr"/>
            <a:r>
              <a:rPr lang="fr-FR" sz="1400" dirty="0"/>
              <a:t>Compréhension</a:t>
            </a:r>
          </a:p>
          <a:p>
            <a:pPr algn="ctr"/>
            <a:r>
              <a:rPr lang="fr-FR" sz="1400" dirty="0"/>
              <a:t>Attention</a:t>
            </a:r>
          </a:p>
          <a:p>
            <a:pPr algn="ctr"/>
            <a:r>
              <a:rPr lang="fr-FR" sz="1400" dirty="0"/>
              <a:t>Planification</a:t>
            </a:r>
          </a:p>
          <a:p>
            <a:pPr algn="ctr"/>
            <a:r>
              <a:rPr lang="fr-FR" sz="1400" dirty="0"/>
              <a:t>Transfert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82218" y="3494678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Planification</a:t>
            </a:r>
          </a:p>
          <a:p>
            <a:pPr algn="ctr"/>
            <a:r>
              <a:rPr lang="fr-FR" sz="1400" dirty="0"/>
              <a:t>Régulation</a:t>
            </a:r>
          </a:p>
          <a:p>
            <a:pPr algn="ctr"/>
            <a:r>
              <a:rPr lang="fr-FR" sz="1400" dirty="0"/>
              <a:t>Evaluation</a:t>
            </a:r>
          </a:p>
          <a:p>
            <a:pPr algn="ctr"/>
            <a:r>
              <a:rPr lang="fr-FR" sz="1400" dirty="0"/>
              <a:t>Connaissance et confiance en soi</a:t>
            </a:r>
          </a:p>
        </p:txBody>
      </p:sp>
    </p:spTree>
    <p:extLst>
      <p:ext uri="{BB962C8B-B14F-4D97-AF65-F5344CB8AC3E}">
        <p14:creationId xmlns:p14="http://schemas.microsoft.com/office/powerpoint/2010/main" val="163856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03220"/>
            <a:ext cx="8424000" cy="720000"/>
          </a:xfrm>
        </p:spPr>
        <p:txBody>
          <a:bodyPr/>
          <a:lstStyle/>
          <a:p>
            <a:r>
              <a:rPr lang="fr-FR" dirty="0"/>
              <a:t>Des pistes de formation en académie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843558"/>
            <a:ext cx="831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47" y="843558"/>
            <a:ext cx="5621939" cy="18715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447" y="2827761"/>
            <a:ext cx="5537300" cy="201512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020272" y="2139702"/>
            <a:ext cx="197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FIL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425148" y="3051054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5"/>
              </a:rPr>
              <a:t>Lien vers la brochure fil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425003" y="811814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hlinkClick r:id="rId6"/>
              </a:rPr>
              <a:t>Lien vers les parcours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4197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037987"/>
            <a:ext cx="7437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Parcours Mémorisation : </a:t>
            </a:r>
            <a:r>
              <a:rPr lang="fr-FR" sz="1350" dirty="0">
                <a:hlinkClick r:id="rId2"/>
              </a:rPr>
              <a:t>https://magistere.education.fr/dgesco/course/view.php?id=2334</a:t>
            </a:r>
            <a:endParaRPr lang="fr-FR" sz="1350" dirty="0"/>
          </a:p>
          <a:p>
            <a:r>
              <a:rPr lang="fr-FR" sz="1350" dirty="0"/>
              <a:t>Parcours Comportement : </a:t>
            </a:r>
            <a:r>
              <a:rPr lang="fr-FR" sz="1350" dirty="0">
                <a:hlinkClick r:id="rId3"/>
              </a:rPr>
              <a:t>https://magistere.education.fr/dgesco/course/view.php?id=2350</a:t>
            </a:r>
            <a:endParaRPr lang="fr-FR" sz="1350" dirty="0"/>
          </a:p>
          <a:p>
            <a:r>
              <a:rPr lang="fr-FR" sz="1350" dirty="0"/>
              <a:t>Parcours Métacognition : </a:t>
            </a:r>
            <a:r>
              <a:rPr lang="fr-FR" sz="1350" dirty="0">
                <a:hlinkClick r:id="rId4"/>
              </a:rPr>
              <a:t>https://magistere.education.fr/dgesco/course/view.php?id=2337</a:t>
            </a:r>
            <a:endParaRPr lang="fr-FR" sz="1350" dirty="0"/>
          </a:p>
          <a:p>
            <a:endParaRPr lang="fr-FR" sz="135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583" y="2222405"/>
            <a:ext cx="2915057" cy="16004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701" y="4083918"/>
            <a:ext cx="762126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Parcours Proposé par l’AFSC :</a:t>
            </a:r>
            <a:endParaRPr lang="fr-FR" sz="1350" dirty="0">
              <a:hlinkClick r:id=""/>
            </a:endParaRPr>
          </a:p>
          <a:p>
            <a:r>
              <a:rPr lang="fr-FR" sz="1350" dirty="0">
                <a:hlinkClick r:id=""/>
              </a:rPr>
              <a:t>https://magistere.education.fr/dgesco/course/view.php?id=2355&amp;section=1</a:t>
            </a:r>
            <a:endParaRPr lang="fr-FR" sz="1350" dirty="0"/>
          </a:p>
          <a:p>
            <a:endParaRPr lang="fr-FR" sz="135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31640" y="303220"/>
            <a:ext cx="8424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pistes de formation en autonomie </a:t>
            </a:r>
          </a:p>
        </p:txBody>
      </p:sp>
    </p:spTree>
    <p:extLst>
      <p:ext uri="{BB962C8B-B14F-4D97-AF65-F5344CB8AC3E}">
        <p14:creationId xmlns:p14="http://schemas.microsoft.com/office/powerpoint/2010/main" val="261085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755576" y="150579"/>
            <a:ext cx="8424000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communauté apprenante </a:t>
            </a:r>
          </a:p>
          <a:p>
            <a:r>
              <a:rPr lang="fr-FR" dirty="0"/>
              <a:t>pour des projets sur le long terme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15347"/>
            <a:ext cx="2088232" cy="2922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915566"/>
            <a:ext cx="5319210" cy="353134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3568" y="422793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www.learninglabs.fr</a:t>
            </a:r>
            <a:r>
              <a:rPr lang="fr-FR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37117" y="4515966"/>
            <a:ext cx="520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LL du collège Lucie Aubrac de </a:t>
            </a:r>
            <a:r>
              <a:rPr lang="fr-FR" sz="1200" i="1" dirty="0" err="1"/>
              <a:t>Montévrain</a:t>
            </a:r>
            <a:r>
              <a:rPr lang="fr-FR" sz="1200" i="1" dirty="0"/>
              <a:t> (77)</a:t>
            </a:r>
          </a:p>
        </p:txBody>
      </p:sp>
    </p:spTree>
    <p:extLst>
      <p:ext uri="{BB962C8B-B14F-4D97-AF65-F5344CB8AC3E}">
        <p14:creationId xmlns:p14="http://schemas.microsoft.com/office/powerpoint/2010/main" val="1801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03220"/>
            <a:ext cx="8424000" cy="720000"/>
          </a:xfrm>
        </p:spPr>
        <p:txBody>
          <a:bodyPr/>
          <a:lstStyle/>
          <a:p>
            <a:r>
              <a:rPr lang="fr-FR" dirty="0"/>
              <a:t>3 livres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8391"/>
            <a:ext cx="2266950" cy="3457575"/>
          </a:xfrm>
          <a:prstGeom prst="rect">
            <a:avLst/>
          </a:prstGeom>
          <a:noFill/>
          <a:ln w="9525">
            <a:solidFill>
              <a:schemeClr val="accent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8390"/>
            <a:ext cx="2567093" cy="3457575"/>
          </a:xfrm>
          <a:prstGeom prst="rect">
            <a:avLst/>
          </a:prstGeom>
          <a:noFill/>
          <a:ln w="9525">
            <a:solidFill>
              <a:schemeClr val="accent1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207" y="1058391"/>
            <a:ext cx="2498674" cy="3457575"/>
          </a:xfrm>
          <a:prstGeom prst="rect">
            <a:avLst/>
          </a:prstGeom>
          <a:ln>
            <a:solidFill>
              <a:schemeClr val="accent1">
                <a:lumMod val="90000"/>
                <a:lumOff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759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707654"/>
            <a:ext cx="8424000" cy="2077200"/>
          </a:xfrm>
        </p:spPr>
        <p:txBody>
          <a:bodyPr/>
          <a:lstStyle/>
          <a:p>
            <a:r>
              <a:rPr lang="fr-FR" sz="2400" dirty="0"/>
              <a:t>Optimiser les apprentissages et l'autonomie des élèves : les apports des sciences cognitives au dispositif Devoirs Faits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0000" y="3291830"/>
            <a:ext cx="74523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Adeline ANDRE, IA-IPR de SVT</a:t>
            </a:r>
          </a:p>
          <a:p>
            <a:r>
              <a:rPr lang="fr-FR" dirty="0"/>
              <a:t>Groupe Education et sciences cognitives</a:t>
            </a:r>
          </a:p>
          <a:p>
            <a:endParaRPr lang="fr-FR" dirty="0">
              <a:hlinkClick r:id="rId3"/>
            </a:endParaRPr>
          </a:p>
          <a:p>
            <a:r>
              <a:rPr lang="fr-FR" sz="1400" dirty="0">
                <a:hlinkClick r:id="rId3"/>
              </a:rPr>
              <a:t>Adeline.andre1@ac-creteil.fr</a:t>
            </a:r>
            <a:endParaRPr lang="fr-FR" sz="1400" dirty="0"/>
          </a:p>
          <a:p>
            <a:endParaRPr lang="fr-FR" dirty="0"/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17" y="2503184"/>
            <a:ext cx="2051720" cy="213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2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848872" cy="720000"/>
          </a:xfrm>
        </p:spPr>
        <p:txBody>
          <a:bodyPr/>
          <a:lstStyle/>
          <a:p>
            <a:r>
              <a:rPr lang="fr-FR" sz="2800" dirty="0"/>
              <a:t>Les sciences cognitives de l’apprentissage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786449" y="2156775"/>
            <a:ext cx="1341634" cy="55600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81193" y="1491630"/>
            <a:ext cx="1341634" cy="556003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850492" y="1790887"/>
            <a:ext cx="1025764" cy="5560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979712" y="1807446"/>
            <a:ext cx="1116597" cy="5560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167726" y="3159974"/>
            <a:ext cx="0" cy="11789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167726" y="4338945"/>
            <a:ext cx="135451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93479" y="3891749"/>
            <a:ext cx="406355" cy="447196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90135" y="3891749"/>
            <a:ext cx="406355" cy="4471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883447" y="3159974"/>
            <a:ext cx="0" cy="117897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883447" y="4338945"/>
            <a:ext cx="135451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09200" y="3891749"/>
            <a:ext cx="406355" cy="447196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05856" y="3159974"/>
            <a:ext cx="406355" cy="117897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03178" y="4460908"/>
            <a:ext cx="1128764" cy="20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Pré-test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18898" y="4460908"/>
            <a:ext cx="1128764" cy="20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Pos-test</a:t>
            </a:r>
            <a:endParaRPr lang="fr-FR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79712" y="1894287"/>
            <a:ext cx="111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Pré-test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813462" y="1575444"/>
            <a:ext cx="130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avec intervention 1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850492" y="1860024"/>
            <a:ext cx="102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Post-test</a:t>
            </a:r>
            <a:endParaRPr lang="fr-FR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3186610" y="1790887"/>
            <a:ext cx="496656" cy="1494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186610" y="2121701"/>
            <a:ext cx="496656" cy="2992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173234" y="1724906"/>
            <a:ext cx="632108" cy="3037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5211857" y="2156775"/>
            <a:ext cx="593485" cy="2066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16200000">
            <a:off x="2464812" y="3561722"/>
            <a:ext cx="1034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838698" y="2243885"/>
            <a:ext cx="1309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avec intervention 2 </a:t>
            </a:r>
          </a:p>
        </p:txBody>
      </p:sp>
    </p:spTree>
    <p:extLst>
      <p:ext uri="{BB962C8B-B14F-4D97-AF65-F5344CB8AC3E}">
        <p14:creationId xmlns:p14="http://schemas.microsoft.com/office/powerpoint/2010/main" val="3523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22" grpId="0"/>
      <p:bldP spid="23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 stratégies efficaces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sz="1800" dirty="0"/>
              <a:t> Stratégies efficaces : des stratégies d’enseignement et d’apprentissage</a:t>
            </a:r>
          </a:p>
          <a:p>
            <a:endParaRPr lang="fr-FR" sz="1800" dirty="0"/>
          </a:p>
          <a:p>
            <a:r>
              <a:rPr lang="fr-FR" sz="1800" b="1" dirty="0"/>
              <a:t>Des critères d’efficacité : </a:t>
            </a:r>
          </a:p>
          <a:p>
            <a:pPr marL="285750" indent="-285750"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faire progresser tous les élèves  </a:t>
            </a:r>
          </a:p>
          <a:p>
            <a:pPr marL="285750" indent="-285750"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resserrer les écarts de résultats entre les élèves</a:t>
            </a:r>
          </a:p>
          <a:p>
            <a:pPr marL="285750" indent="-285750"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800" dirty="0"/>
              <a:t>limiter les liens entre les performances et les caractéristiques des élèves </a:t>
            </a:r>
          </a:p>
        </p:txBody>
      </p:sp>
    </p:spTree>
    <p:extLst>
      <p:ext uri="{BB962C8B-B14F-4D97-AF65-F5344CB8AC3E}">
        <p14:creationId xmlns:p14="http://schemas.microsoft.com/office/powerpoint/2010/main" val="412962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2051720" y="2571751"/>
            <a:ext cx="4644262" cy="13476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140099" y="1797737"/>
            <a:ext cx="4212394" cy="11792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95535" y="1851669"/>
            <a:ext cx="4068525" cy="1179255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848872" cy="720000"/>
          </a:xfrm>
        </p:spPr>
        <p:txBody>
          <a:bodyPr/>
          <a:lstStyle/>
          <a:p>
            <a:r>
              <a:rPr lang="fr-FR" sz="2800" dirty="0"/>
              <a:t>Les apports des sciences cognitives au dispositif Devoirs faits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2069435"/>
            <a:ext cx="36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Faire ses devoirs pour consolider les apprentissages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499992" y="206943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Apprendre à faire ses devoirs </a:t>
            </a:r>
          </a:p>
          <a:p>
            <a:pPr algn="ctr"/>
            <a:r>
              <a:rPr lang="fr-FR" b="1" dirty="0"/>
              <a:t>de manière autonomes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95736" y="307580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Fonctions cognitives et métacognitives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3540547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Mémorisation</a:t>
            </a:r>
          </a:p>
          <a:p>
            <a:pPr algn="ctr"/>
            <a:r>
              <a:rPr lang="fr-FR" sz="1400" dirty="0"/>
              <a:t>Compréhension</a:t>
            </a:r>
          </a:p>
          <a:p>
            <a:pPr algn="ctr"/>
            <a:r>
              <a:rPr lang="fr-FR" sz="1400" dirty="0"/>
              <a:t>Attention</a:t>
            </a:r>
          </a:p>
          <a:p>
            <a:pPr algn="ctr"/>
            <a:r>
              <a:rPr lang="fr-FR" sz="1400" dirty="0"/>
              <a:t>Planification</a:t>
            </a:r>
          </a:p>
          <a:p>
            <a:pPr algn="ctr"/>
            <a:r>
              <a:rPr lang="fr-FR" sz="1400" dirty="0"/>
              <a:t>Transfert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82218" y="3494678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Planification</a:t>
            </a:r>
          </a:p>
          <a:p>
            <a:pPr algn="ctr"/>
            <a:r>
              <a:rPr lang="fr-FR" sz="1400" dirty="0"/>
              <a:t>Régulation</a:t>
            </a:r>
          </a:p>
          <a:p>
            <a:pPr algn="ctr"/>
            <a:r>
              <a:rPr lang="fr-FR" sz="1400" dirty="0"/>
              <a:t>Evaluation</a:t>
            </a:r>
          </a:p>
          <a:p>
            <a:pPr algn="ctr"/>
            <a:r>
              <a:rPr lang="fr-FR" sz="1400" dirty="0"/>
              <a:t>Connaissance et confiance en soi</a:t>
            </a:r>
          </a:p>
        </p:txBody>
      </p:sp>
    </p:spTree>
    <p:extLst>
      <p:ext uri="{BB962C8B-B14F-4D97-AF65-F5344CB8AC3E}">
        <p14:creationId xmlns:p14="http://schemas.microsoft.com/office/powerpoint/2010/main" val="11962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9" grpId="0" animBg="1"/>
      <p:bldP spid="5" grpId="0"/>
      <p:bldP spid="8" grpId="0"/>
      <p:bldP spid="6" grpId="0"/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848872" cy="720000"/>
          </a:xfrm>
        </p:spPr>
        <p:txBody>
          <a:bodyPr/>
          <a:lstStyle/>
          <a:p>
            <a:r>
              <a:rPr lang="fr-FR" sz="2800" dirty="0"/>
              <a:t>Les apports des sciences cognitives au dispositif Devoirs faits</a:t>
            </a:r>
          </a:p>
        </p:txBody>
      </p:sp>
      <p:sp>
        <p:nvSpPr>
          <p:cNvPr id="16" name="Titre 9"/>
          <p:cNvSpPr txBox="1">
            <a:spLocks/>
          </p:cNvSpPr>
          <p:nvPr/>
        </p:nvSpPr>
        <p:spPr bwMode="gray">
          <a:xfrm>
            <a:off x="1043608" y="2427734"/>
            <a:ext cx="7848872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Paroles de chercheurs…</a:t>
            </a:r>
          </a:p>
          <a:p>
            <a:r>
              <a:rPr lang="fr-FR" sz="2800" dirty="0"/>
              <a:t>À venir</a:t>
            </a:r>
          </a:p>
        </p:txBody>
      </p:sp>
    </p:spTree>
    <p:extLst>
      <p:ext uri="{BB962C8B-B14F-4D97-AF65-F5344CB8AC3E}">
        <p14:creationId xmlns:p14="http://schemas.microsoft.com/office/powerpoint/2010/main" val="401398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848872" cy="720000"/>
          </a:xfrm>
        </p:spPr>
        <p:txBody>
          <a:bodyPr/>
          <a:lstStyle/>
          <a:p>
            <a:r>
              <a:rPr lang="fr-FR" sz="2800" dirty="0"/>
              <a:t>Quels sont les problèmes rencontrés </a:t>
            </a:r>
            <a:br>
              <a:rPr lang="fr-FR" sz="2800" dirty="0"/>
            </a:br>
            <a:r>
              <a:rPr lang="fr-FR" sz="2800" dirty="0"/>
              <a:t>par les élèves lors des devoirs ? 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95536" y="1909588"/>
            <a:ext cx="4464496" cy="1914885"/>
          </a:xfrm>
        </p:spPr>
        <p:txBody>
          <a:bodyPr/>
          <a:lstStyle/>
          <a:p>
            <a:pPr marL="285750" indent="-285750"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S’engager dans le Initier le travail</a:t>
            </a:r>
          </a:p>
          <a:p>
            <a:pPr marL="285750" indent="-285750"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Réguler son travail</a:t>
            </a:r>
          </a:p>
          <a:p>
            <a:pPr marL="285750" indent="-285750"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Surmonter les difficultés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11"/>
          <p:cNvSpPr txBox="1">
            <a:spLocks/>
          </p:cNvSpPr>
          <p:nvPr/>
        </p:nvSpPr>
        <p:spPr bwMode="gray">
          <a:xfrm>
            <a:off x="5148064" y="1709551"/>
            <a:ext cx="3384376" cy="2314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Mettre en œuvre les bonnes stratégies cognitives</a:t>
            </a:r>
          </a:p>
          <a:p>
            <a:pPr marL="285750" indent="-285750">
              <a:buClr>
                <a:schemeClr val="accent1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Mettre en œuvre les bonnes stratégies métacognitives</a:t>
            </a:r>
          </a:p>
        </p:txBody>
      </p:sp>
    </p:spTree>
    <p:extLst>
      <p:ext uri="{BB962C8B-B14F-4D97-AF65-F5344CB8AC3E}">
        <p14:creationId xmlns:p14="http://schemas.microsoft.com/office/powerpoint/2010/main" val="24938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131945"/>
            <a:ext cx="8784976" cy="720000"/>
          </a:xfrm>
        </p:spPr>
        <p:txBody>
          <a:bodyPr/>
          <a:lstStyle/>
          <a:p>
            <a:r>
              <a:rPr lang="fr-FR" sz="2400" dirty="0"/>
              <a:t>Aider les élèves à choisir les stratégies adaptées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264000" y="4804038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z="1200" smtClean="0"/>
              <a:pPr/>
              <a:t>8</a:t>
            </a:fld>
            <a:endParaRPr lang="fr-FR" sz="1200" dirty="0"/>
          </a:p>
        </p:txBody>
      </p:sp>
      <p:sp>
        <p:nvSpPr>
          <p:cNvPr id="16" name="Ellipse 15"/>
          <p:cNvSpPr/>
          <p:nvPr/>
        </p:nvSpPr>
        <p:spPr>
          <a:xfrm>
            <a:off x="1376686" y="1203598"/>
            <a:ext cx="6219650" cy="3154460"/>
          </a:xfrm>
          <a:prstGeom prst="ellipse">
            <a:avLst/>
          </a:prstGeom>
          <a:solidFill>
            <a:srgbClr val="CCEC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329862" y="2733445"/>
            <a:ext cx="2484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1">
                    <a:lumMod val="50000"/>
                  </a:schemeClr>
                </a:solidFill>
              </a:rPr>
              <a:t>Apprendre</a:t>
            </a:r>
          </a:p>
        </p:txBody>
      </p:sp>
      <p:sp>
        <p:nvSpPr>
          <p:cNvPr id="18" name="Zone de texte 45"/>
          <p:cNvSpPr txBox="1"/>
          <p:nvPr/>
        </p:nvSpPr>
        <p:spPr>
          <a:xfrm>
            <a:off x="1403648" y="627534"/>
            <a:ext cx="2952328" cy="1500935"/>
          </a:xfrm>
          <a:prstGeom prst="rect">
            <a:avLst/>
          </a:prstGeom>
          <a:solidFill>
            <a:srgbClr val="FF99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chemeClr val="tx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Mémoriser </a:t>
            </a:r>
            <a:endParaRPr lang="fr-FR" sz="12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pouvoir restituer </a:t>
            </a:r>
            <a:b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 connaissances </a:t>
            </a:r>
            <a:b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 mieux les utiliser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/>
              <a:t>Se poser des questions, utiliser une fiche mémo associée. 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 de texte 46"/>
          <p:cNvSpPr txBox="1"/>
          <p:nvPr/>
        </p:nvSpPr>
        <p:spPr>
          <a:xfrm>
            <a:off x="4644008" y="627534"/>
            <a:ext cx="2952000" cy="1500935"/>
          </a:xfrm>
          <a:prstGeom prst="rect">
            <a:avLst/>
          </a:prstGeom>
          <a:solidFill>
            <a:srgbClr val="FF7C8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Automatiser </a:t>
            </a: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faire tout en continuant </a:t>
            </a:r>
            <a:b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à réfléchir au sujet étudié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/>
              <a:t>Faire et refaire jusqu’à ce que ça devienne automatique.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/>
              <a:t>Suivre ses erreurs et ses progrès.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Zone de texte 44"/>
          <p:cNvSpPr txBox="1"/>
          <p:nvPr/>
        </p:nvSpPr>
        <p:spPr>
          <a:xfrm>
            <a:off x="107504" y="2218356"/>
            <a:ext cx="3222000" cy="1263613"/>
          </a:xfrm>
          <a:prstGeom prst="rect">
            <a:avLst/>
          </a:prstGeom>
          <a:solidFill>
            <a:srgbClr val="92D05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Comprendre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pouvoir expliquer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/>
              <a:t>Expliquer à voix haute ce qui se passe, ce qui est avant quoi, ce qui est responsable de quoi, ce qui ressemble à quoi…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Zone de texte 47"/>
          <p:cNvSpPr txBox="1"/>
          <p:nvPr/>
        </p:nvSpPr>
        <p:spPr>
          <a:xfrm>
            <a:off x="2357836" y="3557213"/>
            <a:ext cx="4428328" cy="1325439"/>
          </a:xfrm>
          <a:prstGeom prst="rect">
            <a:avLst/>
          </a:prstGeom>
          <a:solidFill>
            <a:srgbClr val="FFCC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Savoir refaire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s’entrainer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/>
              <a:t>Refaire jusqu’à ce que ce soit correct avec les mêmes exemples que ceux utilisés en classe. Attention il ne faut pas uniquement relire ou recopier 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 de texte 48"/>
          <p:cNvSpPr txBox="1"/>
          <p:nvPr/>
        </p:nvSpPr>
        <p:spPr>
          <a:xfrm>
            <a:off x="5820121" y="2260043"/>
            <a:ext cx="3222030" cy="1182449"/>
          </a:xfrm>
          <a:prstGeom prst="rect">
            <a:avLst/>
          </a:prstGeom>
          <a:solidFill>
            <a:srgbClr val="33CCFF"/>
          </a:solidFill>
          <a:ln w="6350">
            <a:solidFill>
              <a:srgbClr val="00CC99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Transférer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pouvoir utiliser dans un nouveau contexte ou sur un nouvel exemple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fr-FR" sz="1200" dirty="0"/>
              <a:t>Chercher dans les différents exemples étudiés, ce qui est commun à tous.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1168" y="40633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Outil construit en 2021 par les établissements du réseau des LL</a:t>
            </a:r>
          </a:p>
        </p:txBody>
      </p:sp>
    </p:spTree>
    <p:extLst>
      <p:ext uri="{BB962C8B-B14F-4D97-AF65-F5344CB8AC3E}">
        <p14:creationId xmlns:p14="http://schemas.microsoft.com/office/powerpoint/2010/main" val="370109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43608" y="483518"/>
            <a:ext cx="7848872" cy="720000"/>
          </a:xfrm>
        </p:spPr>
        <p:txBody>
          <a:bodyPr/>
          <a:lstStyle/>
          <a:p>
            <a:r>
              <a:rPr lang="fr-FR" sz="2800" dirty="0"/>
              <a:t>Aider les élèves à planifier pendant DF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10568"/>
            <a:ext cx="5863017" cy="35591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2804">
            <a:off x="6253339" y="869774"/>
            <a:ext cx="3076404" cy="18966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93643" y="368191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Outil proposé par les collègues du LL du collège Lucie Aubrac de </a:t>
            </a:r>
            <a:r>
              <a:rPr lang="fr-FR" sz="1200" i="1" dirty="0" err="1"/>
              <a:t>Montévrain</a:t>
            </a:r>
            <a:r>
              <a:rPr lang="fr-FR" sz="1200" i="1" dirty="0"/>
              <a:t> (77)</a:t>
            </a:r>
          </a:p>
        </p:txBody>
      </p:sp>
    </p:spTree>
    <p:extLst>
      <p:ext uri="{BB962C8B-B14F-4D97-AF65-F5344CB8AC3E}">
        <p14:creationId xmlns:p14="http://schemas.microsoft.com/office/powerpoint/2010/main" val="19659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c7ddd52-0a06-43b1-a35c-dcb15ea2e3f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8360</TotalTime>
  <Words>553</Words>
  <Application>Microsoft Office PowerPoint</Application>
  <PresentationFormat>Affichage à l'écran (16:9)</PresentationFormat>
  <Paragraphs>148</Paragraphs>
  <Slides>18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Arial-Mdm</vt:lpstr>
      <vt:lpstr>Arimo-Italic</vt:lpstr>
      <vt:lpstr>Calibri</vt:lpstr>
      <vt:lpstr>Times New Roman</vt:lpstr>
      <vt:lpstr>Wingdings</vt:lpstr>
      <vt:lpstr>MINISTÈRIEL</vt:lpstr>
      <vt:lpstr>Présentation PowerPoint</vt:lpstr>
      <vt:lpstr>Présentation PowerPoint</vt:lpstr>
      <vt:lpstr>Les sciences cognitives de l’apprentissage</vt:lpstr>
      <vt:lpstr>Des stratégies efficaces</vt:lpstr>
      <vt:lpstr>Les apports des sciences cognitives au dispositif Devoirs faits</vt:lpstr>
      <vt:lpstr>Les apports des sciences cognitives au dispositif Devoirs faits</vt:lpstr>
      <vt:lpstr>Quels sont les problèmes rencontrés  par les élèves lors des devoirs ? </vt:lpstr>
      <vt:lpstr>Aider les élèves à choisir les stratégies adaptées</vt:lpstr>
      <vt:lpstr>Aider les élèves à planifier pendant DF</vt:lpstr>
      <vt:lpstr>Proposer des devoirs adaptés selon la temporalité</vt:lpstr>
      <vt:lpstr>Permettre aux élèves de réguler leurs apprentissages</vt:lpstr>
      <vt:lpstr>Permettre aux élèves de réguler leurs apprentissages</vt:lpstr>
      <vt:lpstr>Permettre aux élèves de réguler leurs apprentissages</vt:lpstr>
      <vt:lpstr>Les apports des sciences cognitives au dispositif Devoirs faits</vt:lpstr>
      <vt:lpstr>Des pistes de formation en académie</vt:lpstr>
      <vt:lpstr>Présentation PowerPoint</vt:lpstr>
      <vt:lpstr>Présentation PowerPoint</vt:lpstr>
      <vt:lpstr>3 livres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Anaelle Weiss</cp:lastModifiedBy>
  <cp:revision>482</cp:revision>
  <cp:lastPrinted>2022-08-23T09:09:25Z</cp:lastPrinted>
  <dcterms:created xsi:type="dcterms:W3CDTF">2020-03-05T15:21:24Z</dcterms:created>
  <dcterms:modified xsi:type="dcterms:W3CDTF">2024-01-30T10:09:35Z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