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14"/>
  </p:notesMasterIdLst>
  <p:handoutMasterIdLst>
    <p:handoutMasterId r:id="rId15"/>
  </p:handoutMasterIdLst>
  <p:sldIdLst>
    <p:sldId id="823" r:id="rId5"/>
    <p:sldId id="331" r:id="rId6"/>
    <p:sldId id="330" r:id="rId7"/>
    <p:sldId id="334" r:id="rId8"/>
    <p:sldId id="338" r:id="rId9"/>
    <p:sldId id="335" r:id="rId10"/>
    <p:sldId id="336" r:id="rId11"/>
    <p:sldId id="337" r:id="rId12"/>
    <p:sldId id="339" r:id="rId13"/>
  </p:sldIdLst>
  <p:sldSz cx="9144000" cy="5143500" type="screen16x9"/>
  <p:notesSz cx="9926638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cadémie" id="{0B896E98-F45E-4768-8620-EDDF394BE181}">
          <p14:sldIdLst>
            <p14:sldId id="823"/>
            <p14:sldId id="331"/>
            <p14:sldId id="330"/>
            <p14:sldId id="334"/>
            <p14:sldId id="338"/>
            <p14:sldId id="335"/>
            <p14:sldId id="336"/>
            <p14:sldId id="337"/>
            <p14:sldId id="339"/>
          </p14:sldIdLst>
        </p14:section>
        <p14:section name="Section sans titre" id="{622C8BB1-3030-4E9A-82D5-8CC7FE427116}">
          <p14:sldIdLst/>
        </p14:section>
        <p14:section name="Section sans titre" id="{517F88E1-11F5-4782-9CF6-5F5D1903B5B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guerillot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979"/>
    <a:srgbClr val="FFC901"/>
    <a:srgbClr val="E47FB1"/>
    <a:srgbClr val="69BEC0"/>
    <a:srgbClr val="292C74"/>
    <a:srgbClr val="DDDDFF"/>
    <a:srgbClr val="FC8B46"/>
    <a:srgbClr val="D776A4"/>
    <a:srgbClr val="000091"/>
    <a:srgbClr val="2AD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3"/>
    <p:restoredTop sz="72535" autoAdjust="0"/>
  </p:normalViewPr>
  <p:slideViewPr>
    <p:cSldViewPr showGuides="1">
      <p:cViewPr varScale="1">
        <p:scale>
          <a:sx n="97" d="100"/>
          <a:sy n="97" d="100"/>
        </p:scale>
        <p:origin x="1218" y="84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41064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67B06F9D-5949-40E4-A196-42C967EB2C82}" type="datetimeFigureOut">
              <a:rPr lang="fr-FR" smtClean="0"/>
              <a:t>30/01/2024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6456612"/>
            <a:ext cx="4301543" cy="341064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54703A91-4D11-4F33-BB86-1C470CE72DB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2211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1543" cy="339884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799" y="1"/>
            <a:ext cx="4301543" cy="339884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30/01/2024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1543" cy="339884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39884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8877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2354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9574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2875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4675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5513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8927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6044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Lundi 28 août 2023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74DC2EF-4B2D-374B-8735-E2E0EBAD3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0514"/>
            <a:ext cx="4262004" cy="350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7614000" y="4783500"/>
            <a:ext cx="1170000" cy="236522"/>
          </a:xfrm>
        </p:spPr>
        <p:txBody>
          <a:bodyPr/>
          <a:lstStyle/>
          <a:p>
            <a:pPr algn="r"/>
            <a:r>
              <a:rPr lang="fr-FR" cap="all"/>
              <a:t>Lundi 28 août 2023</a:t>
            </a:r>
            <a:endParaRPr lang="fr-FR" cap="all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6264000" y="4783500"/>
            <a:ext cx="1350000" cy="236522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Lundi 28 août 2023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rgbClr val="00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fld id="{34D99910-52C1-FF4A-BB49-C9CF2A12237E}" type="datetime1">
              <a:rPr lang="fr-FR" cap="all" smtClean="0"/>
              <a:t>30/01/2024</a:t>
            </a:fld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</a:t>
            </a:r>
            <a:r>
              <a:rPr lang="fr-FR" baseline="0" dirty="0"/>
              <a:t>division/délégation académique 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EC04E4D8-81BF-1E49-863C-5693067E17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0260"/>
            <a:ext cx="2152829" cy="17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92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fld id="{B6FB1C09-437B-9C47-AD66-C433278DEE0E}" type="datetime1">
              <a:rPr lang="fr-FR" cap="all" smtClean="0"/>
              <a:t>30/01/2024</a:t>
            </a:fld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</a:t>
            </a:r>
            <a:r>
              <a:rPr lang="fr-FR" baseline="0" dirty="0"/>
              <a:t>division/délégation académique 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1836000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892305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re et sous-titre">
  <p:cSld name="2_Titre et sous-titr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80000" cy="180000"/>
          </a:xfrm>
          <a:prstGeom prst="rect">
            <a:avLst/>
          </a:prstGeom>
          <a:noFill/>
          <a:ln w="9525" cap="flat" cmpd="sng">
            <a:solidFill>
              <a:schemeClr val="dk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None/>
              <a:defRPr sz="1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7614000" y="4783500"/>
            <a:ext cx="117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360000" y="4783500"/>
            <a:ext cx="59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6264000" y="4783500"/>
            <a:ext cx="135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360000" y="2346046"/>
            <a:ext cx="8424000" cy="20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50"/>
              <a:buNone/>
              <a:defRPr sz="3250" b="1" cap="none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  <a:defRPr sz="1850"/>
            </a:lvl2pPr>
            <a:lvl3pPr marL="1371600" lvl="2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9" name="Google Shape;19;p2"/>
          <p:cNvCxnSpPr/>
          <p:nvPr/>
        </p:nvCxnSpPr>
        <p:spPr>
          <a:xfrm>
            <a:off x="360000" y="4784400"/>
            <a:ext cx="8424000" cy="0"/>
          </a:xfrm>
          <a:prstGeom prst="straightConnector1">
            <a:avLst/>
          </a:prstGeom>
          <a:noFill/>
          <a:ln w="10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9512" y="180260"/>
            <a:ext cx="2152831" cy="1770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1073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2365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0" i="0">
                <a:solidFill>
                  <a:srgbClr val="000091"/>
                </a:solidFill>
                <a:latin typeface="Arial-Mdm" charset="0"/>
                <a:ea typeface="Arial-Mdm" charset="0"/>
                <a:cs typeface="Arial-Mdm" charset="0"/>
              </a:defRPr>
            </a:lvl1pPr>
          </a:lstStyle>
          <a:p>
            <a:pPr algn="r"/>
            <a:r>
              <a:rPr lang="fr-FR" cap="all"/>
              <a:t>Lundi 28 août 2023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2365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rgbClr val="00009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2365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0" i="0">
                <a:solidFill>
                  <a:srgbClr val="000091"/>
                </a:solidFill>
                <a:latin typeface="Arial-Mdm" charset="0"/>
                <a:ea typeface="Arial-Mdm" charset="0"/>
                <a:cs typeface="Arial-Mdm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rgbClr val="00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985C7C26-3777-6343-8C6F-2F6E4C4CEF2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8091"/>
            <a:ext cx="755765" cy="6214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5" r:id="rId4"/>
    <p:sldLayoutId id="2147483816" r:id="rId5"/>
    <p:sldLayoutId id="2147483817" r:id="rId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eille-et-analyses.ens-lyon.fr/DA-Veille/111-juin-2016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accompagnement.ac-creteil.fr/spip.php?article270" TargetMode="External"/><Relationship Id="rId5" Type="http://schemas.openxmlformats.org/officeDocument/2006/relationships/hyperlink" Target="https://accompagnement.ac-creteil.fr/" TargetMode="External"/><Relationship Id="rId4" Type="http://schemas.openxmlformats.org/officeDocument/2006/relationships/hyperlink" Target="https://carep.ac-creteil.fr/spip.php?article5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body" idx="1"/>
          </p:nvPr>
        </p:nvSpPr>
        <p:spPr>
          <a:xfrm>
            <a:off x="395536" y="1995686"/>
            <a:ext cx="8388464" cy="2427560"/>
          </a:xfrm>
          <a:prstGeom prst="rect">
            <a:avLst/>
          </a:prstGeom>
          <a:ln w="38100">
            <a:solidFill>
              <a:srgbClr val="FFC901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" sz="2000" dirty="0">
              <a:solidFill>
                <a:srgbClr val="2A297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dirty="0">
                <a:solidFill>
                  <a:srgbClr val="2A2979"/>
                </a:solidFill>
              </a:rPr>
              <a:t>Séminaire </a:t>
            </a:r>
            <a:r>
              <a:rPr lang="fr-FR" sz="3600" dirty="0">
                <a:solidFill>
                  <a:srgbClr val="2A2979"/>
                </a:solidFill>
              </a:rPr>
              <a:t>Devoirs faits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50" dirty="0">
                <a:solidFill>
                  <a:srgbClr val="2A2979"/>
                </a:solidFill>
              </a:rPr>
              <a:t>Académie de Créteil</a:t>
            </a:r>
            <a:endParaRPr sz="2650" dirty="0">
              <a:solidFill>
                <a:srgbClr val="2A297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 dirty="0">
              <a:solidFill>
                <a:srgbClr val="2A297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rgbClr val="2A2979"/>
                </a:solidFill>
              </a:rPr>
              <a:t>Mercredi 13 décembre </a:t>
            </a:r>
            <a:r>
              <a:rPr lang="fr" sz="2400" dirty="0">
                <a:solidFill>
                  <a:srgbClr val="2A2979"/>
                </a:solidFill>
              </a:rPr>
              <a:t>2023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2A2979"/>
                </a:solidFill>
              </a:rPr>
              <a:t>16h-17h30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844" y="305033"/>
            <a:ext cx="1412156" cy="90291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7F8C008-9AE3-D925-D1E6-E30B35979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751" y="417161"/>
            <a:ext cx="1078706" cy="67865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40DDD01-C12B-782E-4768-E60F04DA48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1346" y="139343"/>
            <a:ext cx="3133516" cy="30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78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60000" y="1707654"/>
            <a:ext cx="8424000" cy="2077200"/>
          </a:xfrm>
        </p:spPr>
        <p:txBody>
          <a:bodyPr/>
          <a:lstStyle/>
          <a:p>
            <a:r>
              <a:rPr lang="fr-FR" sz="3200" dirty="0"/>
              <a:t>Quelles articulations possibles entre devoirs faits et les autres temps de l’élève ?</a:t>
            </a:r>
          </a:p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90209" y="3760733"/>
            <a:ext cx="7452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Adrien David, IA-IPR de lettres</a:t>
            </a:r>
          </a:p>
          <a:p>
            <a:r>
              <a:rPr lang="fr-FR" dirty="0"/>
              <a:t>Mission Accompagnement des élèves</a:t>
            </a:r>
          </a:p>
        </p:txBody>
      </p:sp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2052000" y="483518"/>
            <a:ext cx="8424000" cy="720000"/>
          </a:xfrm>
        </p:spPr>
        <p:txBody>
          <a:bodyPr/>
          <a:lstStyle/>
          <a:p>
            <a:r>
              <a:rPr lang="fr-FR" sz="2800" dirty="0"/>
              <a:t>Pourquoi donner des devoirs ?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360000" y="1736985"/>
            <a:ext cx="7020312" cy="231496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Reproduire une habitude, un usage, un héritage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Répondre à une demande des familles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Gagner du temps en classe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Travailler la mémorisation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Travailler les automatismes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Développer l’autonomie ?</a:t>
            </a:r>
          </a:p>
          <a:p>
            <a:endParaRPr lang="fr-FR" sz="2000" dirty="0"/>
          </a:p>
          <a:p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2503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307384" y="4783500"/>
            <a:ext cx="1350000" cy="360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fr-FR" sz="75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59780" y="2413183"/>
            <a:ext cx="2662898" cy="2097882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Heures de cours ordinaires</a:t>
            </a:r>
          </a:p>
        </p:txBody>
      </p:sp>
      <p:sp>
        <p:nvSpPr>
          <p:cNvPr id="11" name="Ellipse 10"/>
          <p:cNvSpPr/>
          <p:nvPr/>
        </p:nvSpPr>
        <p:spPr>
          <a:xfrm>
            <a:off x="208022" y="3780885"/>
            <a:ext cx="2290716" cy="792088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Accompagnement personnalisé</a:t>
            </a:r>
          </a:p>
        </p:txBody>
      </p:sp>
      <p:sp>
        <p:nvSpPr>
          <p:cNvPr id="12" name="Ellipse 11"/>
          <p:cNvSpPr/>
          <p:nvPr/>
        </p:nvSpPr>
        <p:spPr>
          <a:xfrm>
            <a:off x="5650753" y="2545015"/>
            <a:ext cx="1935377" cy="1638021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Devoirs faits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274578" y="4013715"/>
            <a:ext cx="2664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Développement de l’autonomie, des stratégies d’apprentissage transférables</a:t>
            </a:r>
            <a:r>
              <a:rPr kumimoji="0" lang="fr-FR" sz="1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dans toutes les disciplines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052815" y="2157196"/>
            <a:ext cx="1697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Réflexion sur la nature des devoirs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Explicitation des consignes</a:t>
            </a:r>
          </a:p>
        </p:txBody>
      </p:sp>
      <p:sp>
        <p:nvSpPr>
          <p:cNvPr id="25" name="Double flèche horizontale 24"/>
          <p:cNvSpPr/>
          <p:nvPr/>
        </p:nvSpPr>
        <p:spPr>
          <a:xfrm>
            <a:off x="2753562" y="3623023"/>
            <a:ext cx="2872637" cy="3157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Double flèche horizontale 25"/>
          <p:cNvSpPr/>
          <p:nvPr/>
        </p:nvSpPr>
        <p:spPr>
          <a:xfrm>
            <a:off x="2753562" y="2873209"/>
            <a:ext cx="2824279" cy="3157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3200490" y="823552"/>
            <a:ext cx="2276571" cy="11514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Temps hors de l’école</a:t>
            </a:r>
          </a:p>
        </p:txBody>
      </p:sp>
      <p:sp>
        <p:nvSpPr>
          <p:cNvPr id="18" name="Flèche vers le bas 17"/>
          <p:cNvSpPr/>
          <p:nvPr/>
        </p:nvSpPr>
        <p:spPr>
          <a:xfrm rot="8487979">
            <a:off x="5687461" y="1688760"/>
            <a:ext cx="282842" cy="7743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Double flèche horizontale 18"/>
          <p:cNvSpPr/>
          <p:nvPr/>
        </p:nvSpPr>
        <p:spPr>
          <a:xfrm rot="19368288">
            <a:off x="1639916" y="1852769"/>
            <a:ext cx="1269325" cy="3157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itre 9"/>
          <p:cNvSpPr>
            <a:spLocks noGrp="1"/>
          </p:cNvSpPr>
          <p:nvPr>
            <p:ph type="title"/>
          </p:nvPr>
        </p:nvSpPr>
        <p:spPr>
          <a:xfrm>
            <a:off x="6380341" y="251689"/>
            <a:ext cx="2554085" cy="1408953"/>
          </a:xfrm>
        </p:spPr>
        <p:txBody>
          <a:bodyPr/>
          <a:lstStyle/>
          <a:p>
            <a:r>
              <a:rPr lang="fr-FR" sz="2800" dirty="0"/>
              <a:t>Les temps du travail personnel de l’élève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6991" y="1744990"/>
            <a:ext cx="1613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Encadrants : professeurs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496848" y="141022"/>
            <a:ext cx="2073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Encadrants variables ou absents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7586130" y="2625361"/>
            <a:ext cx="15333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Encadrants : adultes internes ou externes au collège</a:t>
            </a:r>
          </a:p>
        </p:txBody>
      </p:sp>
    </p:spTree>
    <p:extLst>
      <p:ext uri="{BB962C8B-B14F-4D97-AF65-F5344CB8AC3E}">
        <p14:creationId xmlns:p14="http://schemas.microsoft.com/office/powerpoint/2010/main" val="1200480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713352"/>
            <a:ext cx="8424000" cy="720000"/>
          </a:xfrm>
        </p:spPr>
        <p:txBody>
          <a:bodyPr/>
          <a:lstStyle/>
          <a:p>
            <a:r>
              <a:rPr lang="fr-FR" dirty="0"/>
              <a:t>Les trois registres d’aide selon Patrick </a:t>
            </a:r>
            <a:r>
              <a:rPr lang="fr-FR" dirty="0" err="1"/>
              <a:t>Rayou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4"/>
          </p:nvPr>
        </p:nvSpPr>
        <p:spPr>
          <a:xfrm>
            <a:off x="360000" y="4407750"/>
            <a:ext cx="5148104" cy="735750"/>
          </a:xfrm>
        </p:spPr>
        <p:txBody>
          <a:bodyPr/>
          <a:lstStyle/>
          <a:p>
            <a:r>
              <a:rPr lang="fr-FR" dirty="0" err="1"/>
              <a:t>Glasman</a:t>
            </a:r>
            <a:r>
              <a:rPr lang="fr-FR" dirty="0"/>
              <a:t> Dominique &amp; </a:t>
            </a:r>
            <a:r>
              <a:rPr lang="fr-FR" dirty="0" err="1"/>
              <a:t>Rayou</a:t>
            </a:r>
            <a:r>
              <a:rPr lang="fr-FR" dirty="0"/>
              <a:t> Patrick (</a:t>
            </a:r>
            <a:r>
              <a:rPr lang="fr-FR" dirty="0" err="1"/>
              <a:t>dir</a:t>
            </a:r>
            <a:r>
              <a:rPr lang="fr-FR" dirty="0"/>
              <a:t>.) (2015). </a:t>
            </a:r>
            <a:r>
              <a:rPr lang="fr-FR" i="1" dirty="0"/>
              <a:t>Qu’est-ce qui soutient les élèves ? Rapport du Centre Alain-Savary. </a:t>
            </a:r>
            <a:r>
              <a:rPr lang="fr-FR" dirty="0"/>
              <a:t>Lyon : ENS de Lyon, Institut français de l’Éducation.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38831" y="1172887"/>
            <a:ext cx="76328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Registre cognitif : « savoir pourquoi » et pas uniquement « savoir que » (problématisation nécessaire à l’acquisition de </a:t>
            </a:r>
            <a:r>
              <a:rPr lang="fr-FR" sz="2400"/>
              <a:t>l’autonomie intellectuelle)</a:t>
            </a: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Registre culturel : culture légitime de l’école VS culture de l’élève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Registre identitaire-symbolique : comment l’élève investit-il son rôle d’élève, de manière subjective ?</a:t>
            </a:r>
          </a:p>
        </p:txBody>
      </p:sp>
    </p:spTree>
    <p:extLst>
      <p:ext uri="{BB962C8B-B14F-4D97-AF65-F5344CB8AC3E}">
        <p14:creationId xmlns:p14="http://schemas.microsoft.com/office/powerpoint/2010/main" val="3674254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 articulation entre DF et le cours ordinaire?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51519" y="1779662"/>
            <a:ext cx="85324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Quelles modalités de passation des consignes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Quelle explicitation de la finalité des tâches à réaliser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Quelle articulation avec le cours qui vient de se dérouler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Quelle reprise au cours suivant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Quelle vérification par le professeur ?</a:t>
            </a:r>
          </a:p>
        </p:txBody>
      </p:sp>
    </p:spTree>
    <p:extLst>
      <p:ext uri="{BB962C8B-B14F-4D97-AF65-F5344CB8AC3E}">
        <p14:creationId xmlns:p14="http://schemas.microsoft.com/office/powerpoint/2010/main" val="3578194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 articulation entre DF et l’accompagnement personnalisé ?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59999" y="2207912"/>
            <a:ext cx="842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Comment apprendre à apprendre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Comment gagner en autonomie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Comment prendre conscience des démarches et des stratégies efficaces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Quels outils privilégier ?</a:t>
            </a:r>
          </a:p>
        </p:txBody>
      </p:sp>
    </p:spTree>
    <p:extLst>
      <p:ext uri="{BB962C8B-B14F-4D97-AF65-F5344CB8AC3E}">
        <p14:creationId xmlns:p14="http://schemas.microsoft.com/office/powerpoint/2010/main" val="81761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915566"/>
            <a:ext cx="8784001" cy="720000"/>
          </a:xfrm>
        </p:spPr>
        <p:txBody>
          <a:bodyPr/>
          <a:lstStyle/>
          <a:p>
            <a:r>
              <a:rPr lang="fr-FR" dirty="0"/>
              <a:t>Quelle articulation entre DF et le temps hors de l’école ?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23528" y="1779662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Comment aider les élèves à identifier des priorités entre ce qui doit de préférence être fait en DF et ce qui peut être fait hors de l’école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Quelle place pour les parents ?</a:t>
            </a:r>
          </a:p>
        </p:txBody>
      </p:sp>
    </p:spTree>
    <p:extLst>
      <p:ext uri="{BB962C8B-B14F-4D97-AF65-F5344CB8AC3E}">
        <p14:creationId xmlns:p14="http://schemas.microsoft.com/office/powerpoint/2010/main" val="2539991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303220"/>
            <a:ext cx="8424000" cy="720000"/>
          </a:xfrm>
        </p:spPr>
        <p:txBody>
          <a:bodyPr/>
          <a:lstStyle/>
          <a:p>
            <a:r>
              <a:rPr lang="fr-FR" dirty="0"/>
              <a:t>Quelques ressources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fr-FR" cap="all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60001" y="843559"/>
            <a:ext cx="842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Rémy </a:t>
            </a:r>
            <a:r>
              <a:rPr lang="fr-FR" dirty="0" err="1"/>
              <a:t>Thibert</a:t>
            </a:r>
            <a:r>
              <a:rPr lang="fr-FR" dirty="0"/>
              <a:t>, Représentations et enjeux du travail personnel de l’élève, dossier de veille de l’</a:t>
            </a:r>
            <a:r>
              <a:rPr lang="fr-FR" dirty="0" err="1"/>
              <a:t>Ifé</a:t>
            </a:r>
            <a:r>
              <a:rPr lang="fr-FR" dirty="0"/>
              <a:t> :</a:t>
            </a:r>
          </a:p>
          <a:p>
            <a:r>
              <a:rPr lang="fr-FR" dirty="0"/>
              <a:t>	</a:t>
            </a:r>
            <a:r>
              <a:rPr lang="fr-FR" dirty="0">
                <a:hlinkClick r:id="rId3"/>
              </a:rPr>
              <a:t>https://veille-et-analyses.ens-lyon.fr/DA-Veille/111-juin-2016.pdf</a:t>
            </a:r>
            <a:endParaRPr lang="fr-FR" dirty="0"/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Le travail personnel des élèves en dehors de la classe, rapport du CAREP : 	</a:t>
            </a:r>
            <a:r>
              <a:rPr lang="fr-FR" dirty="0">
                <a:hlinkClick r:id="rId4"/>
              </a:rPr>
              <a:t>https://carep.ac-creteil.fr/spip.php?article55</a:t>
            </a:r>
            <a:endParaRPr lang="fr-FR" dirty="0"/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Site académique de la Mission Accompagnement des élèves :</a:t>
            </a:r>
          </a:p>
          <a:p>
            <a:r>
              <a:rPr lang="fr-FR" dirty="0"/>
              <a:t>	</a:t>
            </a:r>
            <a:r>
              <a:rPr lang="fr-FR" dirty="0">
                <a:hlinkClick r:id="rId5"/>
              </a:rPr>
              <a:t>https://accompagnement.ac-creteil.fr/</a:t>
            </a:r>
            <a:endParaRPr lang="fr-FR" dirty="0"/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Pascale </a:t>
            </a:r>
            <a:r>
              <a:rPr lang="fr-FR" dirty="0" err="1"/>
              <a:t>Jallerat</a:t>
            </a:r>
            <a:r>
              <a:rPr lang="fr-FR" dirty="0"/>
              <a:t>, L’accompagnement aux devoirs des EANA :</a:t>
            </a:r>
          </a:p>
          <a:p>
            <a:r>
              <a:rPr lang="fr-FR" dirty="0"/>
              <a:t>	</a:t>
            </a:r>
            <a:r>
              <a:rPr lang="fr-FR" dirty="0">
                <a:hlinkClick r:id="rId6"/>
              </a:rPr>
              <a:t>https://accompagnement.ac-creteil.fr/spip.php?article27</a:t>
            </a: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6235940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5D57C802836FCB44B44B7372FB2B7972" ma:contentTypeVersion="2" ma:contentTypeDescription="Crée un document." ma:contentTypeScope="" ma:versionID="5a60f89c127121cb1fddd53ae7c254b1">
  <xsd:schema xmlns:xsd="http://www.w3.org/2001/XMLSchema" xmlns:xs="http://www.w3.org/2001/XMLSchema" xmlns:p="http://schemas.microsoft.com/office/2006/metadata/properties" xmlns:ns2="2c7ddd52-0a06-43b1-a35c-dcb15ea2e3f4" targetNamespace="http://schemas.microsoft.com/office/2006/metadata/properties" ma:root="true" ma:fieldsID="d5f738a9b3eb3c0a5db9868b5f12e787" ns2:_="">
    <xsd:import namespace="2c7ddd52-0a06-43b1-a35c-dcb15ea2e3f4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ddd52-0a06-43b1-a35c-dcb15ea2e3f4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2c7ddd52-0a06-43b1-a35c-dcb15ea2e3f4">Gabarit powerpoint MENJ</Description0>
  </documentManagement>
</p:properties>
</file>

<file path=customXml/itemProps1.xml><?xml version="1.0" encoding="utf-8"?>
<ds:datastoreItem xmlns:ds="http://schemas.openxmlformats.org/officeDocument/2006/customXml" ds:itemID="{8372BEA4-A762-4CC8-ADD6-932E44D609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7ddd52-0a06-43b1-a35c-dcb15ea2e3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B279A5-87A2-445D-95C3-916EB9C5F0E3}">
  <ds:schemaRefs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2c7ddd52-0a06-43b1-a35c-dcb15ea2e3f4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8361</TotalTime>
  <Words>333</Words>
  <Application>Microsoft Office PowerPoint</Application>
  <PresentationFormat>Affichage à l'écran (16:9)</PresentationFormat>
  <Paragraphs>72</Paragraphs>
  <Slides>9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Arial-Mdm</vt:lpstr>
      <vt:lpstr>Calibri</vt:lpstr>
      <vt:lpstr>Wingdings</vt:lpstr>
      <vt:lpstr>MINISTÈRIEL</vt:lpstr>
      <vt:lpstr>Présentation PowerPoint</vt:lpstr>
      <vt:lpstr>Présentation PowerPoint</vt:lpstr>
      <vt:lpstr>Pourquoi donner des devoirs ?</vt:lpstr>
      <vt:lpstr>Les temps du travail personnel de l’élève</vt:lpstr>
      <vt:lpstr>Les trois registres d’aide selon Patrick Rayou</vt:lpstr>
      <vt:lpstr>Quelle articulation entre DF et le cours ordinaire?</vt:lpstr>
      <vt:lpstr>Quelle articulation entre DF et l’accompagnement personnalisé ?</vt:lpstr>
      <vt:lpstr>Quelle articulation entre DF et le temps hors de l’école ?</vt:lpstr>
      <vt:lpstr>Quelques ressources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Anaelle Weiss</cp:lastModifiedBy>
  <cp:revision>483</cp:revision>
  <cp:lastPrinted>2022-08-23T09:09:25Z</cp:lastPrinted>
  <dcterms:created xsi:type="dcterms:W3CDTF">2020-03-05T15:21:24Z</dcterms:created>
  <dcterms:modified xsi:type="dcterms:W3CDTF">2024-01-30T10:07:37Z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0x010100873AB55E0CC5DA459F57F5A42893F46A005A087D358B12CA4E82A8A8BA9B8A8CF200D3544DBFAD4F664AA25DF68E6D1F0A9E00689F2856DFEDCE40890FDCED81A7DFC9005D57C802836FCB44B44B7372FB2B7972</vt:lpwstr>
  </property>
</Properties>
</file>