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5"/>
  </p:notesMasterIdLst>
  <p:handoutMasterIdLst>
    <p:handoutMasterId r:id="rId26"/>
  </p:handoutMasterIdLst>
  <p:sldIdLst>
    <p:sldId id="823" r:id="rId5"/>
    <p:sldId id="765" r:id="rId6"/>
    <p:sldId id="264" r:id="rId7"/>
    <p:sldId id="641" r:id="rId8"/>
    <p:sldId id="806" r:id="rId9"/>
    <p:sldId id="801" r:id="rId10"/>
    <p:sldId id="798" r:id="rId11"/>
    <p:sldId id="814" r:id="rId12"/>
    <p:sldId id="817" r:id="rId13"/>
    <p:sldId id="799" r:id="rId14"/>
    <p:sldId id="256" r:id="rId15"/>
    <p:sldId id="768" r:id="rId16"/>
    <p:sldId id="812" r:id="rId17"/>
    <p:sldId id="807" r:id="rId18"/>
    <p:sldId id="813" r:id="rId19"/>
    <p:sldId id="257" r:id="rId20"/>
    <p:sldId id="258" r:id="rId21"/>
    <p:sldId id="259" r:id="rId22"/>
    <p:sldId id="818" r:id="rId23"/>
    <p:sldId id="786" r:id="rId24"/>
  </p:sldIdLst>
  <p:sldSz cx="9144000" cy="5143500" type="screen16x9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adémie" id="{0B896E98-F45E-4768-8620-EDDF394BE181}">
          <p14:sldIdLst>
            <p14:sldId id="823"/>
            <p14:sldId id="765"/>
            <p14:sldId id="264"/>
            <p14:sldId id="641"/>
            <p14:sldId id="806"/>
            <p14:sldId id="801"/>
            <p14:sldId id="798"/>
            <p14:sldId id="814"/>
            <p14:sldId id="817"/>
            <p14:sldId id="799"/>
            <p14:sldId id="256"/>
            <p14:sldId id="768"/>
            <p14:sldId id="812"/>
            <p14:sldId id="807"/>
            <p14:sldId id="813"/>
            <p14:sldId id="257"/>
            <p14:sldId id="258"/>
            <p14:sldId id="259"/>
            <p14:sldId id="818"/>
            <p14:sldId id="786"/>
          </p14:sldIdLst>
        </p14:section>
        <p14:section name="Section sans titre" id="{622C8BB1-3030-4E9A-82D5-8CC7FE427116}">
          <p14:sldIdLst/>
        </p14:section>
        <p14:section name="Section sans titre" id="{517F88E1-11F5-4782-9CF6-5F5D1903B5B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guerillot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979"/>
    <a:srgbClr val="FFC901"/>
    <a:srgbClr val="E47FB1"/>
    <a:srgbClr val="69BEC0"/>
    <a:srgbClr val="292C74"/>
    <a:srgbClr val="DDDDFF"/>
    <a:srgbClr val="FC8B46"/>
    <a:srgbClr val="D776A4"/>
    <a:srgbClr val="000091"/>
    <a:srgbClr val="2AD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3"/>
    <p:restoredTop sz="72535" autoAdjust="0"/>
  </p:normalViewPr>
  <p:slideViewPr>
    <p:cSldViewPr showGuides="1">
      <p:cViewPr varScale="1">
        <p:scale>
          <a:sx n="97" d="100"/>
          <a:sy n="97" d="100"/>
        </p:scale>
        <p:origin x="1218" y="8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67B06F9D-5949-40E4-A196-42C967EB2C82}" type="datetimeFigureOut">
              <a:rPr lang="fr-FR" smtClean="0"/>
              <a:t>30/01/2024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54703A91-4D11-4F33-BB86-1C470CE72DB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211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3988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30/01/2024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887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2147D-56B9-4CA1-9C3B-371B4FB2127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98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2147D-56B9-4CA1-9C3B-371B4FB2127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53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expliquer ( lien Présentation Rachel)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2147D-56B9-4CA1-9C3B-371B4FB2127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70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2147D-56B9-4CA1-9C3B-371B4FB2127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77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Lundi 28 août 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4DC2EF-4B2D-374B-8735-E2E0EBAD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514"/>
            <a:ext cx="4262004" cy="35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236522"/>
          </a:xfrm>
        </p:spPr>
        <p:txBody>
          <a:bodyPr/>
          <a:lstStyle/>
          <a:p>
            <a:pPr algn="r"/>
            <a:r>
              <a:rPr lang="fr-FR" cap="all"/>
              <a:t>Lundi 28 août 2023</a:t>
            </a:r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4783500"/>
            <a:ext cx="1350000" cy="236522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Lundi 28 août 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rgbClr val="00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DD01-4BED-446E-AD8C-B4B0982BE582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1557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04375C-5DAF-2685-505D-FC1BE934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F846-85DA-465D-A452-E744D2D1365E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0F2806-671D-8A29-98FD-23B55BB8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1A1B47-6EF7-29CF-1D1D-94BF4B25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AC93-6066-4947-B311-4047A1F2E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50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et sous-titre">
  <p:cSld name="2_Titre et sous-titr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60000" y="4783500"/>
            <a:ext cx="59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360000" y="2346046"/>
            <a:ext cx="8424000" cy="2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0"/>
              <a:buNone/>
              <a:defRPr sz="3250" b="1" cap="none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  <a:defRPr sz="1850"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" name="Google Shape;19;p2"/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512" y="180260"/>
            <a:ext cx="2152831" cy="1770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07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2365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0" i="0">
                <a:solidFill>
                  <a:srgbClr val="000091"/>
                </a:solidFill>
                <a:latin typeface="Arial-Mdm" charset="0"/>
                <a:ea typeface="Arial-Mdm" charset="0"/>
                <a:cs typeface="Arial-Mdm" charset="0"/>
              </a:defRPr>
            </a:lvl1pPr>
          </a:lstStyle>
          <a:p>
            <a:pPr algn="r"/>
            <a:r>
              <a:rPr lang="fr-FR" cap="all"/>
              <a:t>Lundi 28 août 2023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2365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rgbClr val="00009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2365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0" i="0">
                <a:solidFill>
                  <a:srgbClr val="000091"/>
                </a:solidFill>
                <a:latin typeface="Arial-Mdm" charset="0"/>
                <a:ea typeface="Arial-Mdm" charset="0"/>
                <a:cs typeface="Arial-Mdm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rgbClr val="00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85C7C26-3777-6343-8C6F-2F6E4C4CEF2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091"/>
            <a:ext cx="755765" cy="621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3" r:id="rId4"/>
    <p:sldLayoutId id="2147483814" r:id="rId5"/>
    <p:sldLayoutId id="2147483817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9.svg"/><Relationship Id="rId18" Type="http://schemas.openxmlformats.org/officeDocument/2006/relationships/image" Target="../media/image30.png"/><Relationship Id="rId26" Type="http://schemas.openxmlformats.org/officeDocument/2006/relationships/image" Target="../media/image37.png"/><Relationship Id="rId3" Type="http://schemas.openxmlformats.org/officeDocument/2006/relationships/image" Target="../media/image49.svg"/><Relationship Id="rId21" Type="http://schemas.openxmlformats.org/officeDocument/2006/relationships/image" Target="../media/image67.svg"/><Relationship Id="rId7" Type="http://schemas.openxmlformats.org/officeDocument/2006/relationships/image" Target="../media/image53.svg"/><Relationship Id="rId12" Type="http://schemas.openxmlformats.org/officeDocument/2006/relationships/image" Target="../media/image27.png"/><Relationship Id="rId17" Type="http://schemas.openxmlformats.org/officeDocument/2006/relationships/image" Target="../media/image63.svg"/><Relationship Id="rId25" Type="http://schemas.openxmlformats.org/officeDocument/2006/relationships/image" Target="../media/image71.sv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57.svg"/><Relationship Id="rId24" Type="http://schemas.openxmlformats.org/officeDocument/2006/relationships/image" Target="../media/image33.pn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23" Type="http://schemas.openxmlformats.org/officeDocument/2006/relationships/image" Target="../media/image69.svg"/><Relationship Id="rId10" Type="http://schemas.openxmlformats.org/officeDocument/2006/relationships/image" Target="../media/image26.png"/><Relationship Id="rId19" Type="http://schemas.openxmlformats.org/officeDocument/2006/relationships/image" Target="../media/image65.svg"/><Relationship Id="rId4" Type="http://schemas.openxmlformats.org/officeDocument/2006/relationships/image" Target="../media/image23.png"/><Relationship Id="rId9" Type="http://schemas.openxmlformats.org/officeDocument/2006/relationships/image" Target="../media/image55.svg"/><Relationship Id="rId14" Type="http://schemas.openxmlformats.org/officeDocument/2006/relationships/image" Target="../media/image28.png"/><Relationship Id="rId22" Type="http://schemas.openxmlformats.org/officeDocument/2006/relationships/image" Target="../media/image32.png"/><Relationship Id="rId27" Type="http://schemas.openxmlformats.org/officeDocument/2006/relationships/image" Target="../media/image7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0.sv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9.png"/><Relationship Id="rId5" Type="http://schemas.openxmlformats.org/officeDocument/2006/relationships/image" Target="../media/image78.svg"/><Relationship Id="rId4" Type="http://schemas.openxmlformats.org/officeDocument/2006/relationships/image" Target="../media/image38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7.sv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9.sv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1.sv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ilymotion.com/video/x7g0jch" TargetMode="External"/><Relationship Id="rId3" Type="http://schemas.openxmlformats.org/officeDocument/2006/relationships/hyperlink" Target="https://magistere.education.fr/dgesco/course/view.php?id=2252" TargetMode="External"/><Relationship Id="rId7" Type="http://schemas.openxmlformats.org/officeDocument/2006/relationships/hyperlink" Target="http://carep.ac-creteil.fr/IMG/pdf/rapport.pdf" TargetMode="External"/><Relationship Id="rId2" Type="http://schemas.openxmlformats.org/officeDocument/2006/relationships/hyperlink" Target="https://www.youtube.com/watch?v=30h3q-jai9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arep.ac-creteil.fr/spip.php?article55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s://ww2.ac-poitiers.fr/devoirs-faits/sites/devoirs-faits/IMG/pdf/nt-le-travail-personnel-de-l-eleve--version-pdf--17545-13179.pdf" TargetMode="External"/><Relationship Id="rId10" Type="http://schemas.openxmlformats.org/officeDocument/2006/relationships/hyperlink" Target="https://d.docs.live.net/b7fd755465b25db3/Documents/1-Anne%20FORMATION/1_formations%202022-23/webinaire%20devoirs%20faits%20oct%2022/%20https:/www.dailymotion.com/video/x690psf" TargetMode="External"/><Relationship Id="rId4" Type="http://schemas.openxmlformats.org/officeDocument/2006/relationships/hyperlink" Target="http://veille-et-analyses.ens-lyon.fr/DA-Veille/111-juin-2016.pdf" TargetMode="External"/><Relationship Id="rId9" Type="http://schemas.openxmlformats.org/officeDocument/2006/relationships/hyperlink" Target="https://www.youtube.com/watch?v=Z_1nBdUAaB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6.svg"/><Relationship Id="rId18" Type="http://schemas.openxmlformats.org/officeDocument/2006/relationships/image" Target="../media/image18.png"/><Relationship Id="rId3" Type="http://schemas.openxmlformats.org/officeDocument/2006/relationships/image" Target="../media/image26.svg"/><Relationship Id="rId21" Type="http://schemas.openxmlformats.org/officeDocument/2006/relationships/image" Target="../media/image44.svg"/><Relationship Id="rId7" Type="http://schemas.openxmlformats.org/officeDocument/2006/relationships/image" Target="../media/image30.svg"/><Relationship Id="rId12" Type="http://schemas.openxmlformats.org/officeDocument/2006/relationships/image" Target="../media/image15.png"/><Relationship Id="rId17" Type="http://schemas.openxmlformats.org/officeDocument/2006/relationships/image" Target="../media/image40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34.svg"/><Relationship Id="rId24" Type="http://schemas.openxmlformats.org/officeDocument/2006/relationships/image" Target="../media/image21.pn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23" Type="http://schemas.openxmlformats.org/officeDocument/2006/relationships/image" Target="../media/image46.svg"/><Relationship Id="rId10" Type="http://schemas.openxmlformats.org/officeDocument/2006/relationships/image" Target="../media/image14.png"/><Relationship Id="rId19" Type="http://schemas.openxmlformats.org/officeDocument/2006/relationships/image" Target="../media/image42.svg"/><Relationship Id="rId4" Type="http://schemas.openxmlformats.org/officeDocument/2006/relationships/image" Target="../media/image11.png"/><Relationship Id="rId9" Type="http://schemas.openxmlformats.org/officeDocument/2006/relationships/image" Target="../media/image32.svg"/><Relationship Id="rId14" Type="http://schemas.openxmlformats.org/officeDocument/2006/relationships/image" Target="../media/image16.png"/><Relationship Id="rId2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9.svg"/><Relationship Id="rId18" Type="http://schemas.openxmlformats.org/officeDocument/2006/relationships/image" Target="../media/image30.png"/><Relationship Id="rId3" Type="http://schemas.openxmlformats.org/officeDocument/2006/relationships/image" Target="../media/image49.svg"/><Relationship Id="rId21" Type="http://schemas.openxmlformats.org/officeDocument/2006/relationships/image" Target="../media/image67.svg"/><Relationship Id="rId7" Type="http://schemas.openxmlformats.org/officeDocument/2006/relationships/image" Target="../media/image53.svg"/><Relationship Id="rId12" Type="http://schemas.openxmlformats.org/officeDocument/2006/relationships/image" Target="../media/image27.png"/><Relationship Id="rId17" Type="http://schemas.openxmlformats.org/officeDocument/2006/relationships/image" Target="../media/image63.svg"/><Relationship Id="rId25" Type="http://schemas.openxmlformats.org/officeDocument/2006/relationships/image" Target="../media/image71.sv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57.svg"/><Relationship Id="rId24" Type="http://schemas.openxmlformats.org/officeDocument/2006/relationships/image" Target="../media/image33.pn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23" Type="http://schemas.openxmlformats.org/officeDocument/2006/relationships/image" Target="../media/image69.svg"/><Relationship Id="rId10" Type="http://schemas.openxmlformats.org/officeDocument/2006/relationships/image" Target="../media/image26.png"/><Relationship Id="rId19" Type="http://schemas.openxmlformats.org/officeDocument/2006/relationships/image" Target="../media/image65.svg"/><Relationship Id="rId4" Type="http://schemas.openxmlformats.org/officeDocument/2006/relationships/image" Target="../media/image23.png"/><Relationship Id="rId9" Type="http://schemas.openxmlformats.org/officeDocument/2006/relationships/image" Target="../media/image55.svg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9.svg"/><Relationship Id="rId18" Type="http://schemas.openxmlformats.org/officeDocument/2006/relationships/image" Target="../media/image30.png"/><Relationship Id="rId26" Type="http://schemas.openxmlformats.org/officeDocument/2006/relationships/image" Target="../media/image34.png"/><Relationship Id="rId3" Type="http://schemas.openxmlformats.org/officeDocument/2006/relationships/image" Target="../media/image49.svg"/><Relationship Id="rId21" Type="http://schemas.openxmlformats.org/officeDocument/2006/relationships/image" Target="../media/image67.svg"/><Relationship Id="rId7" Type="http://schemas.openxmlformats.org/officeDocument/2006/relationships/image" Target="../media/image53.svg"/><Relationship Id="rId12" Type="http://schemas.openxmlformats.org/officeDocument/2006/relationships/image" Target="../media/image27.png"/><Relationship Id="rId17" Type="http://schemas.openxmlformats.org/officeDocument/2006/relationships/image" Target="../media/image63.svg"/><Relationship Id="rId25" Type="http://schemas.openxmlformats.org/officeDocument/2006/relationships/image" Target="../media/image71.sv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57.svg"/><Relationship Id="rId24" Type="http://schemas.openxmlformats.org/officeDocument/2006/relationships/image" Target="../media/image33.pn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23" Type="http://schemas.openxmlformats.org/officeDocument/2006/relationships/image" Target="../media/image69.svg"/><Relationship Id="rId10" Type="http://schemas.openxmlformats.org/officeDocument/2006/relationships/image" Target="../media/image26.png"/><Relationship Id="rId19" Type="http://schemas.openxmlformats.org/officeDocument/2006/relationships/image" Target="../media/image65.svg"/><Relationship Id="rId4" Type="http://schemas.openxmlformats.org/officeDocument/2006/relationships/image" Target="../media/image23.png"/><Relationship Id="rId9" Type="http://schemas.openxmlformats.org/officeDocument/2006/relationships/image" Target="../media/image55.svg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395536" y="1995686"/>
            <a:ext cx="8388464" cy="2427560"/>
          </a:xfrm>
          <a:prstGeom prst="rect">
            <a:avLst/>
          </a:prstGeom>
          <a:ln w="38100">
            <a:solidFill>
              <a:srgbClr val="FFC90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" sz="2000" dirty="0">
              <a:solidFill>
                <a:srgbClr val="2A297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dirty="0">
                <a:solidFill>
                  <a:srgbClr val="2A2979"/>
                </a:solidFill>
              </a:rPr>
              <a:t>Séminaire </a:t>
            </a:r>
            <a:r>
              <a:rPr lang="fr-FR" sz="3600" dirty="0">
                <a:solidFill>
                  <a:srgbClr val="2A2979"/>
                </a:solidFill>
              </a:rPr>
              <a:t>Devoirs faits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50" dirty="0">
                <a:solidFill>
                  <a:srgbClr val="2A2979"/>
                </a:solidFill>
              </a:rPr>
              <a:t>Académie de Créteil</a:t>
            </a:r>
            <a:endParaRPr sz="2650" dirty="0">
              <a:solidFill>
                <a:srgbClr val="2A297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 dirty="0">
              <a:solidFill>
                <a:srgbClr val="2A297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rgbClr val="2A2979"/>
                </a:solidFill>
              </a:rPr>
              <a:t>Mercredi 13 décembre </a:t>
            </a:r>
            <a:r>
              <a:rPr lang="fr" sz="2400" dirty="0">
                <a:solidFill>
                  <a:srgbClr val="2A2979"/>
                </a:solidFill>
              </a:rPr>
              <a:t>2023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2A2979"/>
                </a:solidFill>
              </a:rPr>
              <a:t>16h-17h30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44" y="305033"/>
            <a:ext cx="1412156" cy="90291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7F8C008-9AE3-D925-D1E6-E30B35979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751" y="417161"/>
            <a:ext cx="1078706" cy="6786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40DDD01-C12B-782E-4768-E60F04DA4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346" y="139343"/>
            <a:ext cx="3133516" cy="3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78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2981" y="514350"/>
            <a:ext cx="2081014" cy="208101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C1170"/>
            </a:solidFill>
          </p:spPr>
          <p:txBody>
            <a:bodyPr/>
            <a:lstStyle/>
            <a:p>
              <a:endParaRPr lang="fr-FR" sz="1266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115560" y="698050"/>
            <a:ext cx="1515461" cy="151546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27C4F"/>
            </a:solidFill>
          </p:spPr>
          <p:txBody>
            <a:bodyPr/>
            <a:lstStyle/>
            <a:p>
              <a:endParaRPr lang="fr-FR" sz="1266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12982" y="3499387"/>
            <a:ext cx="1515461" cy="151546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C52FF"/>
            </a:solidFill>
          </p:spPr>
          <p:txBody>
            <a:bodyPr/>
            <a:lstStyle/>
            <a:p>
              <a:endParaRPr lang="fr-FR" sz="1266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854138" y="3223124"/>
            <a:ext cx="2013512" cy="179172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630A"/>
            </a:solidFill>
          </p:spPr>
          <p:txBody>
            <a:bodyPr/>
            <a:lstStyle/>
            <a:p>
              <a:endParaRPr lang="fr-FR" sz="1266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450811" y="1735258"/>
            <a:ext cx="2242379" cy="224237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 sz="1266"/>
            </a:p>
          </p:txBody>
        </p:sp>
      </p:grpSp>
      <p:sp>
        <p:nvSpPr>
          <p:cNvPr id="12" name="Freeform 12"/>
          <p:cNvSpPr/>
          <p:nvPr/>
        </p:nvSpPr>
        <p:spPr>
          <a:xfrm>
            <a:off x="3871627" y="3209050"/>
            <a:ext cx="1400747" cy="290336"/>
          </a:xfrm>
          <a:custGeom>
            <a:avLst/>
            <a:gdLst/>
            <a:ahLst/>
            <a:cxnLst/>
            <a:rect l="l" t="t" r="r" b="b"/>
            <a:pathLst>
              <a:path w="1992174" h="412923">
                <a:moveTo>
                  <a:pt x="0" y="0"/>
                </a:moveTo>
                <a:lnTo>
                  <a:pt x="1992174" y="0"/>
                </a:lnTo>
                <a:lnTo>
                  <a:pt x="1992174" y="412924"/>
                </a:lnTo>
                <a:lnTo>
                  <a:pt x="0" y="412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/>
          </a:p>
        </p:txBody>
      </p:sp>
      <p:sp>
        <p:nvSpPr>
          <p:cNvPr id="13" name="Freeform 13"/>
          <p:cNvSpPr/>
          <p:nvPr/>
        </p:nvSpPr>
        <p:spPr>
          <a:xfrm>
            <a:off x="3593993" y="3223124"/>
            <a:ext cx="244656" cy="244656"/>
          </a:xfrm>
          <a:custGeom>
            <a:avLst/>
            <a:gdLst/>
            <a:ahLst/>
            <a:cxnLst/>
            <a:rect l="l" t="t" r="r" b="b"/>
            <a:pathLst>
              <a:path w="347955" h="347955">
                <a:moveTo>
                  <a:pt x="0" y="0"/>
                </a:moveTo>
                <a:lnTo>
                  <a:pt x="347956" y="0"/>
                </a:lnTo>
                <a:lnTo>
                  <a:pt x="347956" y="347955"/>
                </a:lnTo>
                <a:lnTo>
                  <a:pt x="0" y="3479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/>
          </a:p>
        </p:txBody>
      </p:sp>
      <p:sp>
        <p:nvSpPr>
          <p:cNvPr id="14" name="Freeform 14"/>
          <p:cNvSpPr/>
          <p:nvPr/>
        </p:nvSpPr>
        <p:spPr>
          <a:xfrm>
            <a:off x="5305169" y="3223124"/>
            <a:ext cx="216507" cy="216507"/>
          </a:xfrm>
          <a:custGeom>
            <a:avLst/>
            <a:gdLst/>
            <a:ahLst/>
            <a:cxnLst/>
            <a:rect l="l" t="t" r="r" b="b"/>
            <a:pathLst>
              <a:path w="307921" h="307921">
                <a:moveTo>
                  <a:pt x="0" y="0"/>
                </a:moveTo>
                <a:lnTo>
                  <a:pt x="307921" y="0"/>
                </a:lnTo>
                <a:lnTo>
                  <a:pt x="307921" y="307921"/>
                </a:lnTo>
                <a:lnTo>
                  <a:pt x="0" y="3079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/>
          </a:p>
        </p:txBody>
      </p:sp>
      <p:sp>
        <p:nvSpPr>
          <p:cNvPr id="15" name="Freeform 15"/>
          <p:cNvSpPr/>
          <p:nvPr/>
        </p:nvSpPr>
        <p:spPr>
          <a:xfrm>
            <a:off x="3838650" y="3499387"/>
            <a:ext cx="482690" cy="598685"/>
          </a:xfrm>
          <a:custGeom>
            <a:avLst/>
            <a:gdLst/>
            <a:ahLst/>
            <a:cxnLst/>
            <a:rect l="l" t="t" r="r" b="b"/>
            <a:pathLst>
              <a:path w="686492" h="851463">
                <a:moveTo>
                  <a:pt x="0" y="0"/>
                </a:moveTo>
                <a:lnTo>
                  <a:pt x="686492" y="0"/>
                </a:lnTo>
                <a:lnTo>
                  <a:pt x="686492" y="851463"/>
                </a:lnTo>
                <a:lnTo>
                  <a:pt x="0" y="8514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/>
          </a:p>
        </p:txBody>
      </p:sp>
      <p:grpSp>
        <p:nvGrpSpPr>
          <p:cNvPr id="16" name="Group 16"/>
          <p:cNvGrpSpPr/>
          <p:nvPr/>
        </p:nvGrpSpPr>
        <p:grpSpPr>
          <a:xfrm>
            <a:off x="6416926" y="1659117"/>
            <a:ext cx="940169" cy="257853"/>
            <a:chOff x="0" y="0"/>
            <a:chExt cx="1782838" cy="488965"/>
          </a:xfrm>
        </p:grpSpPr>
        <p:sp>
          <p:nvSpPr>
            <p:cNvPr id="17" name="Freeform 17"/>
            <p:cNvSpPr/>
            <p:nvPr/>
          </p:nvSpPr>
          <p:spPr>
            <a:xfrm>
              <a:off x="301688" y="0"/>
              <a:ext cx="1257367" cy="260618"/>
            </a:xfrm>
            <a:custGeom>
              <a:avLst/>
              <a:gdLst/>
              <a:ahLst/>
              <a:cxnLst/>
              <a:rect l="l" t="t" r="r" b="b"/>
              <a:pathLst>
                <a:path w="1257367" h="260618">
                  <a:moveTo>
                    <a:pt x="0" y="0"/>
                  </a:moveTo>
                  <a:lnTo>
                    <a:pt x="1257367" y="0"/>
                  </a:lnTo>
                  <a:lnTo>
                    <a:pt x="1257367" y="260618"/>
                  </a:lnTo>
                  <a:lnTo>
                    <a:pt x="0" y="260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266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34581"/>
              <a:ext cx="219613" cy="219613"/>
            </a:xfrm>
            <a:custGeom>
              <a:avLst/>
              <a:gdLst/>
              <a:ahLst/>
              <a:cxnLst/>
              <a:rect l="l" t="t" r="r" b="b"/>
              <a:pathLst>
                <a:path w="219613" h="219613">
                  <a:moveTo>
                    <a:pt x="0" y="0"/>
                  </a:moveTo>
                  <a:lnTo>
                    <a:pt x="219613" y="0"/>
                  </a:lnTo>
                  <a:lnTo>
                    <a:pt x="219613" y="219613"/>
                  </a:lnTo>
                  <a:lnTo>
                    <a:pt x="0" y="21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266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588492" y="12634"/>
              <a:ext cx="194345" cy="194345"/>
            </a:xfrm>
            <a:custGeom>
              <a:avLst/>
              <a:gdLst/>
              <a:ahLst/>
              <a:cxnLst/>
              <a:rect l="l" t="t" r="r" b="b"/>
              <a:pathLst>
                <a:path w="194345" h="194345">
                  <a:moveTo>
                    <a:pt x="0" y="0"/>
                  </a:moveTo>
                  <a:lnTo>
                    <a:pt x="194346" y="0"/>
                  </a:lnTo>
                  <a:lnTo>
                    <a:pt x="194346" y="194345"/>
                  </a:lnTo>
                  <a:lnTo>
                    <a:pt x="0" y="194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266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01033" y="195733"/>
              <a:ext cx="236418" cy="293232"/>
            </a:xfrm>
            <a:custGeom>
              <a:avLst/>
              <a:gdLst/>
              <a:ahLst/>
              <a:cxnLst/>
              <a:rect l="l" t="t" r="r" b="b"/>
              <a:pathLst>
                <a:path w="236418" h="293232">
                  <a:moveTo>
                    <a:pt x="0" y="0"/>
                  </a:moveTo>
                  <a:lnTo>
                    <a:pt x="236418" y="0"/>
                  </a:lnTo>
                  <a:lnTo>
                    <a:pt x="236418" y="293232"/>
                  </a:lnTo>
                  <a:lnTo>
                    <a:pt x="0" y="293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266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474833" y="4590766"/>
            <a:ext cx="896887" cy="257853"/>
            <a:chOff x="0" y="0"/>
            <a:chExt cx="1700762" cy="488965"/>
          </a:xfrm>
        </p:grpSpPr>
        <p:sp>
          <p:nvSpPr>
            <p:cNvPr id="22" name="Freeform 22"/>
            <p:cNvSpPr/>
            <p:nvPr/>
          </p:nvSpPr>
          <p:spPr>
            <a:xfrm>
              <a:off x="219613" y="0"/>
              <a:ext cx="1257367" cy="260618"/>
            </a:xfrm>
            <a:custGeom>
              <a:avLst/>
              <a:gdLst/>
              <a:ahLst/>
              <a:cxnLst/>
              <a:rect l="l" t="t" r="r" b="b"/>
              <a:pathLst>
                <a:path w="1257367" h="260618">
                  <a:moveTo>
                    <a:pt x="0" y="0"/>
                  </a:moveTo>
                  <a:lnTo>
                    <a:pt x="1257367" y="0"/>
                  </a:lnTo>
                  <a:lnTo>
                    <a:pt x="1257367" y="260618"/>
                  </a:lnTo>
                  <a:lnTo>
                    <a:pt x="0" y="260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266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219613" cy="219613"/>
            </a:xfrm>
            <a:custGeom>
              <a:avLst/>
              <a:gdLst/>
              <a:ahLst/>
              <a:cxnLst/>
              <a:rect l="l" t="t" r="r" b="b"/>
              <a:pathLst>
                <a:path w="219613" h="219613">
                  <a:moveTo>
                    <a:pt x="0" y="0"/>
                  </a:moveTo>
                  <a:lnTo>
                    <a:pt x="219613" y="0"/>
                  </a:lnTo>
                  <a:lnTo>
                    <a:pt x="219613" y="219613"/>
                  </a:lnTo>
                  <a:lnTo>
                    <a:pt x="0" y="21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266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506417" y="12634"/>
              <a:ext cx="194345" cy="194345"/>
            </a:xfrm>
            <a:custGeom>
              <a:avLst/>
              <a:gdLst/>
              <a:ahLst/>
              <a:cxnLst/>
              <a:rect l="l" t="t" r="r" b="b"/>
              <a:pathLst>
                <a:path w="194345" h="194345">
                  <a:moveTo>
                    <a:pt x="0" y="0"/>
                  </a:moveTo>
                  <a:lnTo>
                    <a:pt x="194345" y="0"/>
                  </a:lnTo>
                  <a:lnTo>
                    <a:pt x="194345" y="194345"/>
                  </a:lnTo>
                  <a:lnTo>
                    <a:pt x="0" y="194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266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918957" y="195733"/>
              <a:ext cx="236418" cy="293232"/>
            </a:xfrm>
            <a:custGeom>
              <a:avLst/>
              <a:gdLst/>
              <a:ahLst/>
              <a:cxnLst/>
              <a:rect l="l" t="t" r="r" b="b"/>
              <a:pathLst>
                <a:path w="236418" h="293232">
                  <a:moveTo>
                    <a:pt x="0" y="0"/>
                  </a:moveTo>
                  <a:lnTo>
                    <a:pt x="236419" y="0"/>
                  </a:lnTo>
                  <a:lnTo>
                    <a:pt x="236419" y="293232"/>
                  </a:lnTo>
                  <a:lnTo>
                    <a:pt x="0" y="293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266"/>
            </a:p>
          </p:txBody>
        </p:sp>
      </p:grpSp>
      <p:sp>
        <p:nvSpPr>
          <p:cNvPr id="26" name="Freeform 26"/>
          <p:cNvSpPr/>
          <p:nvPr/>
        </p:nvSpPr>
        <p:spPr>
          <a:xfrm>
            <a:off x="1945999" y="4236733"/>
            <a:ext cx="663065" cy="137435"/>
          </a:xfrm>
          <a:custGeom>
            <a:avLst/>
            <a:gdLst/>
            <a:ahLst/>
            <a:cxnLst/>
            <a:rect l="l" t="t" r="r" b="b"/>
            <a:pathLst>
              <a:path w="943025" h="195463">
                <a:moveTo>
                  <a:pt x="0" y="0"/>
                </a:moveTo>
                <a:lnTo>
                  <a:pt x="943025" y="0"/>
                </a:lnTo>
                <a:lnTo>
                  <a:pt x="943025" y="195464"/>
                </a:lnTo>
                <a:lnTo>
                  <a:pt x="0" y="1954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/>
          </a:p>
        </p:txBody>
      </p:sp>
      <p:sp>
        <p:nvSpPr>
          <p:cNvPr id="27" name="Freeform 27"/>
          <p:cNvSpPr/>
          <p:nvPr/>
        </p:nvSpPr>
        <p:spPr>
          <a:xfrm>
            <a:off x="1545080" y="4098071"/>
            <a:ext cx="414759" cy="414759"/>
          </a:xfrm>
          <a:custGeom>
            <a:avLst/>
            <a:gdLst/>
            <a:ahLst/>
            <a:cxnLst/>
            <a:rect l="l" t="t" r="r" b="b"/>
            <a:pathLst>
              <a:path w="589879" h="589879">
                <a:moveTo>
                  <a:pt x="0" y="0"/>
                </a:moveTo>
                <a:lnTo>
                  <a:pt x="589878" y="0"/>
                </a:lnTo>
                <a:lnTo>
                  <a:pt x="589878" y="589878"/>
                </a:lnTo>
                <a:lnTo>
                  <a:pt x="0" y="5898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/>
          </a:p>
        </p:txBody>
      </p:sp>
      <p:sp>
        <p:nvSpPr>
          <p:cNvPr id="28" name="Freeform 28"/>
          <p:cNvSpPr/>
          <p:nvPr/>
        </p:nvSpPr>
        <p:spPr>
          <a:xfrm>
            <a:off x="2624587" y="4243395"/>
            <a:ext cx="102487" cy="102487"/>
          </a:xfrm>
          <a:custGeom>
            <a:avLst/>
            <a:gdLst/>
            <a:ahLst/>
            <a:cxnLst/>
            <a:rect l="l" t="t" r="r" b="b"/>
            <a:pathLst>
              <a:path w="145759" h="145759">
                <a:moveTo>
                  <a:pt x="0" y="0"/>
                </a:moveTo>
                <a:lnTo>
                  <a:pt x="145759" y="0"/>
                </a:lnTo>
                <a:lnTo>
                  <a:pt x="145759" y="145759"/>
                </a:lnTo>
                <a:lnTo>
                  <a:pt x="0" y="1457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/>
          </a:p>
        </p:txBody>
      </p:sp>
      <p:sp>
        <p:nvSpPr>
          <p:cNvPr id="29" name="Freeform 29"/>
          <p:cNvSpPr/>
          <p:nvPr/>
        </p:nvSpPr>
        <p:spPr>
          <a:xfrm>
            <a:off x="1939815" y="4476385"/>
            <a:ext cx="384846" cy="477329"/>
          </a:xfrm>
          <a:custGeom>
            <a:avLst/>
            <a:gdLst/>
            <a:ahLst/>
            <a:cxnLst/>
            <a:rect l="l" t="t" r="r" b="b"/>
            <a:pathLst>
              <a:path w="547337" h="678867">
                <a:moveTo>
                  <a:pt x="0" y="0"/>
                </a:moveTo>
                <a:lnTo>
                  <a:pt x="547337" y="0"/>
                </a:lnTo>
                <a:lnTo>
                  <a:pt x="547337" y="678868"/>
                </a:lnTo>
                <a:lnTo>
                  <a:pt x="0" y="67886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/>
          </a:p>
        </p:txBody>
      </p:sp>
      <p:sp>
        <p:nvSpPr>
          <p:cNvPr id="30" name="Freeform 30"/>
          <p:cNvSpPr/>
          <p:nvPr/>
        </p:nvSpPr>
        <p:spPr>
          <a:xfrm>
            <a:off x="2064490" y="1900198"/>
            <a:ext cx="917366" cy="190145"/>
          </a:xfrm>
          <a:custGeom>
            <a:avLst/>
            <a:gdLst/>
            <a:ahLst/>
            <a:cxnLst/>
            <a:rect l="l" t="t" r="r" b="b"/>
            <a:pathLst>
              <a:path w="1304699" h="270428">
                <a:moveTo>
                  <a:pt x="0" y="0"/>
                </a:moveTo>
                <a:lnTo>
                  <a:pt x="1304698" y="0"/>
                </a:lnTo>
                <a:lnTo>
                  <a:pt x="1304698" y="270429"/>
                </a:lnTo>
                <a:lnTo>
                  <a:pt x="0" y="270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/>
          </a:p>
        </p:txBody>
      </p:sp>
      <p:sp>
        <p:nvSpPr>
          <p:cNvPr id="31" name="Freeform 31"/>
          <p:cNvSpPr/>
          <p:nvPr/>
        </p:nvSpPr>
        <p:spPr>
          <a:xfrm>
            <a:off x="1716524" y="1809304"/>
            <a:ext cx="288083" cy="288083"/>
          </a:xfrm>
          <a:custGeom>
            <a:avLst/>
            <a:gdLst/>
            <a:ahLst/>
            <a:cxnLst/>
            <a:rect l="l" t="t" r="r" b="b"/>
            <a:pathLst>
              <a:path w="409717" h="409717">
                <a:moveTo>
                  <a:pt x="0" y="0"/>
                </a:moveTo>
                <a:lnTo>
                  <a:pt x="409717" y="0"/>
                </a:lnTo>
                <a:lnTo>
                  <a:pt x="409717" y="409717"/>
                </a:lnTo>
                <a:lnTo>
                  <a:pt x="0" y="4097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/>
          </a:p>
        </p:txBody>
      </p:sp>
      <p:sp>
        <p:nvSpPr>
          <p:cNvPr id="32" name="Freeform 32"/>
          <p:cNvSpPr/>
          <p:nvPr/>
        </p:nvSpPr>
        <p:spPr>
          <a:xfrm>
            <a:off x="3003333" y="1909416"/>
            <a:ext cx="141793" cy="141793"/>
          </a:xfrm>
          <a:custGeom>
            <a:avLst/>
            <a:gdLst/>
            <a:ahLst/>
            <a:cxnLst/>
            <a:rect l="l" t="t" r="r" b="b"/>
            <a:pathLst>
              <a:path w="201661" h="201661">
                <a:moveTo>
                  <a:pt x="0" y="0"/>
                </a:moveTo>
                <a:lnTo>
                  <a:pt x="201661" y="0"/>
                </a:lnTo>
                <a:lnTo>
                  <a:pt x="201661" y="201661"/>
                </a:lnTo>
                <a:lnTo>
                  <a:pt x="0" y="20166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/>
          </a:p>
        </p:txBody>
      </p:sp>
      <p:sp>
        <p:nvSpPr>
          <p:cNvPr id="33" name="Freeform 33"/>
          <p:cNvSpPr/>
          <p:nvPr/>
        </p:nvSpPr>
        <p:spPr>
          <a:xfrm rot="-3676824">
            <a:off x="2570306" y="1798943"/>
            <a:ext cx="456948" cy="1365878"/>
          </a:xfrm>
          <a:custGeom>
            <a:avLst/>
            <a:gdLst/>
            <a:ahLst/>
            <a:cxnLst/>
            <a:rect l="l" t="t" r="r" b="b"/>
            <a:pathLst>
              <a:path w="649882" h="1942582">
                <a:moveTo>
                  <a:pt x="0" y="0"/>
                </a:moveTo>
                <a:lnTo>
                  <a:pt x="649882" y="0"/>
                </a:lnTo>
                <a:lnTo>
                  <a:pt x="649882" y="1942583"/>
                </a:lnTo>
                <a:lnTo>
                  <a:pt x="0" y="19425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/>
          </a:p>
        </p:txBody>
      </p:sp>
      <p:sp>
        <p:nvSpPr>
          <p:cNvPr id="34" name="Freeform 34"/>
          <p:cNvSpPr/>
          <p:nvPr/>
        </p:nvSpPr>
        <p:spPr>
          <a:xfrm>
            <a:off x="2004607" y="2075639"/>
            <a:ext cx="394114" cy="488823"/>
          </a:xfrm>
          <a:custGeom>
            <a:avLst/>
            <a:gdLst/>
            <a:ahLst/>
            <a:cxnLst/>
            <a:rect l="l" t="t" r="r" b="b"/>
            <a:pathLst>
              <a:path w="560517" h="695215">
                <a:moveTo>
                  <a:pt x="0" y="0"/>
                </a:moveTo>
                <a:lnTo>
                  <a:pt x="560517" y="0"/>
                </a:lnTo>
                <a:lnTo>
                  <a:pt x="560517" y="695215"/>
                </a:lnTo>
                <a:lnTo>
                  <a:pt x="0" y="69521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/>
          </a:p>
        </p:txBody>
      </p:sp>
      <p:sp>
        <p:nvSpPr>
          <p:cNvPr id="35" name="TextBox 35"/>
          <p:cNvSpPr txBox="1"/>
          <p:nvPr/>
        </p:nvSpPr>
        <p:spPr>
          <a:xfrm>
            <a:off x="6185904" y="1001818"/>
            <a:ext cx="1300746" cy="223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7"/>
              </a:lnSpc>
              <a:spcBef>
                <a:spcPct val="0"/>
              </a:spcBef>
            </a:pPr>
            <a:r>
              <a:rPr lang="en-US" sz="1477">
                <a:solidFill>
                  <a:srgbClr val="FFFFFF"/>
                </a:solidFill>
                <a:latin typeface="Beth Ellen"/>
              </a:rPr>
              <a:t>Sens de l’activité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100479" y="3698060"/>
            <a:ext cx="1518649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2"/>
              </a:lnSpc>
              <a:spcBef>
                <a:spcPct val="0"/>
              </a:spcBef>
            </a:pPr>
            <a:r>
              <a:rPr lang="en-US" sz="1598" dirty="0">
                <a:solidFill>
                  <a:srgbClr val="FFFFFF"/>
                </a:solidFill>
                <a:latin typeface="Beth Ellen"/>
              </a:rPr>
              <a:t>Sentiment </a:t>
            </a:r>
            <a:r>
              <a:rPr lang="en-US" sz="1598" dirty="0" err="1">
                <a:solidFill>
                  <a:srgbClr val="FFFFFF"/>
                </a:solidFill>
                <a:latin typeface="Beth Ellen"/>
              </a:rPr>
              <a:t>d’auto-détermination</a:t>
            </a:r>
            <a:endParaRPr lang="en-US" sz="1598" dirty="0">
              <a:solidFill>
                <a:srgbClr val="FFFFFF"/>
              </a:solidFill>
              <a:latin typeface="Beth Ellen"/>
            </a:endParaRPr>
          </a:p>
        </p:txBody>
      </p:sp>
      <p:sp>
        <p:nvSpPr>
          <p:cNvPr id="37" name="Freeform 37"/>
          <p:cNvSpPr/>
          <p:nvPr/>
        </p:nvSpPr>
        <p:spPr>
          <a:xfrm rot="5227972">
            <a:off x="5293201" y="927844"/>
            <a:ext cx="456948" cy="1365878"/>
          </a:xfrm>
          <a:custGeom>
            <a:avLst/>
            <a:gdLst/>
            <a:ahLst/>
            <a:cxnLst/>
            <a:rect l="l" t="t" r="r" b="b"/>
            <a:pathLst>
              <a:path w="649882" h="1942582">
                <a:moveTo>
                  <a:pt x="0" y="0"/>
                </a:moveTo>
                <a:lnTo>
                  <a:pt x="649882" y="0"/>
                </a:lnTo>
                <a:lnTo>
                  <a:pt x="649882" y="1942583"/>
                </a:lnTo>
                <a:lnTo>
                  <a:pt x="0" y="19425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/>
          </a:p>
        </p:txBody>
      </p:sp>
      <p:sp>
        <p:nvSpPr>
          <p:cNvPr id="38" name="Freeform 38"/>
          <p:cNvSpPr/>
          <p:nvPr/>
        </p:nvSpPr>
        <p:spPr>
          <a:xfrm rot="-6933463">
            <a:off x="3279018" y="3571585"/>
            <a:ext cx="456948" cy="1365878"/>
          </a:xfrm>
          <a:custGeom>
            <a:avLst/>
            <a:gdLst/>
            <a:ahLst/>
            <a:cxnLst/>
            <a:rect l="l" t="t" r="r" b="b"/>
            <a:pathLst>
              <a:path w="649882" h="1942582">
                <a:moveTo>
                  <a:pt x="0" y="0"/>
                </a:moveTo>
                <a:lnTo>
                  <a:pt x="649882" y="0"/>
                </a:lnTo>
                <a:lnTo>
                  <a:pt x="649882" y="1942583"/>
                </a:lnTo>
                <a:lnTo>
                  <a:pt x="0" y="19425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/>
          </a:p>
        </p:txBody>
      </p:sp>
      <p:sp>
        <p:nvSpPr>
          <p:cNvPr id="39" name="Freeform 39"/>
          <p:cNvSpPr/>
          <p:nvPr/>
        </p:nvSpPr>
        <p:spPr>
          <a:xfrm rot="7219504">
            <a:off x="6143537" y="2540185"/>
            <a:ext cx="456948" cy="1365878"/>
          </a:xfrm>
          <a:custGeom>
            <a:avLst/>
            <a:gdLst/>
            <a:ahLst/>
            <a:cxnLst/>
            <a:rect l="l" t="t" r="r" b="b"/>
            <a:pathLst>
              <a:path w="649882" h="1942582">
                <a:moveTo>
                  <a:pt x="0" y="0"/>
                </a:moveTo>
                <a:lnTo>
                  <a:pt x="649882" y="0"/>
                </a:lnTo>
                <a:lnTo>
                  <a:pt x="649882" y="1942582"/>
                </a:lnTo>
                <a:lnTo>
                  <a:pt x="0" y="194258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/>
          </a:p>
        </p:txBody>
      </p:sp>
      <p:sp>
        <p:nvSpPr>
          <p:cNvPr id="40" name="Freeform 40"/>
          <p:cNvSpPr/>
          <p:nvPr/>
        </p:nvSpPr>
        <p:spPr>
          <a:xfrm>
            <a:off x="-1124251" y="-1055844"/>
            <a:ext cx="6168181" cy="5582204"/>
          </a:xfrm>
          <a:custGeom>
            <a:avLst/>
            <a:gdLst/>
            <a:ahLst/>
            <a:cxnLst/>
            <a:rect l="l" t="t" r="r" b="b"/>
            <a:pathLst>
              <a:path w="8772524" h="7939134">
                <a:moveTo>
                  <a:pt x="0" y="0"/>
                </a:moveTo>
                <a:lnTo>
                  <a:pt x="8772523" y="0"/>
                </a:lnTo>
                <a:lnTo>
                  <a:pt x="8772523" y="7939134"/>
                </a:lnTo>
                <a:lnTo>
                  <a:pt x="0" y="793913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/>
          </a:p>
        </p:txBody>
      </p:sp>
      <p:sp>
        <p:nvSpPr>
          <p:cNvPr id="41" name="TextBox 41"/>
          <p:cNvSpPr txBox="1"/>
          <p:nvPr/>
        </p:nvSpPr>
        <p:spPr>
          <a:xfrm>
            <a:off x="1903113" y="1063730"/>
            <a:ext cx="1300746" cy="684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7"/>
              </a:lnSpc>
              <a:spcBef>
                <a:spcPct val="0"/>
              </a:spcBef>
            </a:pPr>
            <a:r>
              <a:rPr lang="en-US" sz="1477">
                <a:solidFill>
                  <a:srgbClr val="FFFFFF"/>
                </a:solidFill>
                <a:latin typeface="Beth Ellen"/>
              </a:rPr>
              <a:t>Sentiment d’efficacité personnelle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090068" y="139944"/>
            <a:ext cx="489616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2"/>
              </a:lnSpc>
              <a:spcBef>
                <a:spcPct val="0"/>
              </a:spcBef>
            </a:pPr>
            <a:r>
              <a:rPr lang="en-US" sz="1758">
                <a:solidFill>
                  <a:srgbClr val="022D8C"/>
                </a:solidFill>
                <a:latin typeface="Walter Turncoat"/>
              </a:rPr>
              <a:t>Les facteurs de motivation intrinsèque: l’importance du SEP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620338" y="3790576"/>
            <a:ext cx="1300746" cy="223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7"/>
              </a:lnSpc>
              <a:spcBef>
                <a:spcPct val="0"/>
              </a:spcBef>
            </a:pPr>
            <a:r>
              <a:rPr lang="en-US" sz="1477">
                <a:solidFill>
                  <a:srgbClr val="FFFFFF"/>
                </a:solidFill>
                <a:latin typeface="Beth Ellen"/>
              </a:rPr>
              <a:t>Plaisir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544181" y="2668992"/>
            <a:ext cx="2122976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13"/>
              </a:lnSpc>
              <a:spcBef>
                <a:spcPct val="0"/>
              </a:spcBef>
            </a:pPr>
            <a:r>
              <a:rPr lang="en-US" sz="2028">
                <a:solidFill>
                  <a:srgbClr val="8C52FF"/>
                </a:solidFill>
                <a:latin typeface="Bugaki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28184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35624" y="1303110"/>
            <a:ext cx="2081014" cy="208101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C1170"/>
            </a:solidFill>
          </p:spPr>
          <p:txBody>
            <a:bodyPr/>
            <a:lstStyle/>
            <a:p>
              <a:endParaRPr lang="fr-FR" sz="1266"/>
            </a:p>
          </p:txBody>
        </p:sp>
      </p:grpSp>
      <p:sp>
        <p:nvSpPr>
          <p:cNvPr id="4" name="Freeform 4"/>
          <p:cNvSpPr/>
          <p:nvPr/>
        </p:nvSpPr>
        <p:spPr>
          <a:xfrm>
            <a:off x="3968124" y="613299"/>
            <a:ext cx="4499601" cy="4277143"/>
          </a:xfrm>
          <a:custGeom>
            <a:avLst/>
            <a:gdLst/>
            <a:ahLst/>
            <a:cxnLst/>
            <a:rect l="l" t="t" r="r" b="b"/>
            <a:pathLst>
              <a:path w="5735646" h="5841861">
                <a:moveTo>
                  <a:pt x="0" y="0"/>
                </a:moveTo>
                <a:lnTo>
                  <a:pt x="5735646" y="0"/>
                </a:lnTo>
                <a:lnTo>
                  <a:pt x="5735646" y="5841862"/>
                </a:lnTo>
                <a:lnTo>
                  <a:pt x="0" y="58418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 dirty="0"/>
          </a:p>
        </p:txBody>
      </p:sp>
      <p:sp>
        <p:nvSpPr>
          <p:cNvPr id="5" name="TextBox 5"/>
          <p:cNvSpPr txBox="1"/>
          <p:nvPr/>
        </p:nvSpPr>
        <p:spPr>
          <a:xfrm>
            <a:off x="2525756" y="1963188"/>
            <a:ext cx="1300746" cy="684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7"/>
              </a:lnSpc>
              <a:spcBef>
                <a:spcPct val="0"/>
              </a:spcBef>
            </a:pPr>
            <a:r>
              <a:rPr lang="en-US" sz="1477">
                <a:solidFill>
                  <a:srgbClr val="FFFFFF"/>
                </a:solidFill>
                <a:latin typeface="Beth Ellen"/>
              </a:rPr>
              <a:t>Sentiment d’efficacité personnelle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25484" y="1070061"/>
            <a:ext cx="3631478" cy="2872581"/>
          </a:xfrm>
          <a:prstGeom prst="rect">
            <a:avLst/>
          </a:prstGeom>
          <a:solidFill>
            <a:srgbClr val="F3EBD8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40"/>
              </a:lnSpc>
            </a:pP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Travailler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dans zone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proximale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de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développement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</a:t>
            </a:r>
          </a:p>
          <a:p>
            <a:pPr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</a:pP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Permettre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la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réussite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</a:t>
            </a:r>
          </a:p>
          <a:p>
            <a:pPr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</a:pP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Permettre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à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l’élève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de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s’attribuer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la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réussite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</a:t>
            </a:r>
          </a:p>
          <a:p>
            <a:pPr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</a:pP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Permettre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la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prise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de conscience des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progrès</a:t>
            </a: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</a:pPr>
            <a:r>
              <a:rPr lang="en-US" sz="1379" dirty="0">
                <a:solidFill>
                  <a:srgbClr val="000000"/>
                </a:solidFill>
                <a:latin typeface="Beth Ellen"/>
              </a:rPr>
              <a:t> </a:t>
            </a:r>
          </a:p>
          <a:p>
            <a:pPr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</a:pP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Ancrer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l’émotion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agréable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</a:t>
            </a:r>
          </a:p>
          <a:p>
            <a:pPr algn="ctr">
              <a:lnSpc>
                <a:spcPts val="1640"/>
              </a:lnSpc>
              <a:spcBef>
                <a:spcPct val="0"/>
              </a:spcBef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64363" y="132399"/>
            <a:ext cx="602228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6"/>
              </a:lnSpc>
              <a:spcBef>
                <a:spcPct val="0"/>
              </a:spcBef>
            </a:pPr>
            <a:r>
              <a:rPr lang="en-US" sz="1592" dirty="0" err="1">
                <a:solidFill>
                  <a:srgbClr val="000000"/>
                </a:solidFill>
                <a:latin typeface="Beth Ellen"/>
              </a:rPr>
              <a:t>Agir</a:t>
            </a:r>
            <a:r>
              <a:rPr lang="en-US" sz="1592" dirty="0">
                <a:solidFill>
                  <a:srgbClr val="000000"/>
                </a:solidFill>
                <a:latin typeface="Beth Ellen"/>
              </a:rPr>
              <a:t> sur les </a:t>
            </a:r>
            <a:r>
              <a:rPr lang="en-US" sz="1592" dirty="0" err="1">
                <a:solidFill>
                  <a:srgbClr val="000000"/>
                </a:solidFill>
                <a:latin typeface="Beth Ellen"/>
              </a:rPr>
              <a:t>facteurs</a:t>
            </a:r>
            <a:r>
              <a:rPr lang="en-US" sz="1592" dirty="0">
                <a:solidFill>
                  <a:srgbClr val="000000"/>
                </a:solidFill>
                <a:latin typeface="Beth Ellen"/>
              </a:rPr>
              <a:t> de motivation </a:t>
            </a:r>
            <a:r>
              <a:rPr lang="en-US" sz="1592" dirty="0" err="1">
                <a:solidFill>
                  <a:srgbClr val="000000"/>
                </a:solidFill>
                <a:latin typeface="Beth Ellen"/>
              </a:rPr>
              <a:t>intrinsèque</a:t>
            </a:r>
            <a:r>
              <a:rPr lang="en-US" sz="1592" dirty="0">
                <a:solidFill>
                  <a:srgbClr val="000000"/>
                </a:solidFill>
                <a:latin typeface="Beth Ellen"/>
              </a:rPr>
              <a:t> </a:t>
            </a:r>
          </a:p>
          <a:p>
            <a:pPr algn="ctr">
              <a:lnSpc>
                <a:spcPts val="1896"/>
              </a:lnSpc>
              <a:spcBef>
                <a:spcPct val="0"/>
              </a:spcBef>
            </a:pPr>
            <a:r>
              <a:rPr lang="en-US" sz="1592" dirty="0" err="1">
                <a:solidFill>
                  <a:srgbClr val="000000"/>
                </a:solidFill>
                <a:latin typeface="Beth Ellen"/>
              </a:rPr>
              <a:t>en</a:t>
            </a:r>
            <a:r>
              <a:rPr lang="en-US" sz="1592" dirty="0">
                <a:solidFill>
                  <a:srgbClr val="000000"/>
                </a:solidFill>
                <a:latin typeface="Beth Ellen"/>
              </a:rPr>
              <a:t> “devoirs faits”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34298" y="1051387"/>
            <a:ext cx="3046709" cy="653381"/>
            <a:chOff x="0" y="0"/>
            <a:chExt cx="5777464" cy="1239003"/>
          </a:xfrm>
        </p:grpSpPr>
        <p:sp>
          <p:nvSpPr>
            <p:cNvPr id="9" name="Freeform 9"/>
            <p:cNvSpPr/>
            <p:nvPr/>
          </p:nvSpPr>
          <p:spPr>
            <a:xfrm>
              <a:off x="575544" y="0"/>
              <a:ext cx="5201920" cy="1239003"/>
            </a:xfrm>
            <a:custGeom>
              <a:avLst/>
              <a:gdLst/>
              <a:ahLst/>
              <a:cxnLst/>
              <a:rect l="l" t="t" r="r" b="b"/>
              <a:pathLst>
                <a:path w="5201920" h="1239003">
                  <a:moveTo>
                    <a:pt x="0" y="0"/>
                  </a:moveTo>
                  <a:lnTo>
                    <a:pt x="5201920" y="0"/>
                  </a:lnTo>
                  <a:lnTo>
                    <a:pt x="5201920" y="1239003"/>
                  </a:lnTo>
                  <a:lnTo>
                    <a:pt x="0" y="1239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266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36910"/>
              <a:ext cx="5201921" cy="389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8"/>
                </a:lnSpc>
                <a:spcBef>
                  <a:spcPct val="0"/>
                </a:spcBef>
              </a:pPr>
              <a:r>
                <a:rPr lang="en-US" sz="1343">
                  <a:solidFill>
                    <a:srgbClr val="000000"/>
                  </a:solidFill>
                  <a:latin typeface="Beth Ellen"/>
                </a:rPr>
                <a:t>1- Agir sur le :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4C94D448-99AA-8D62-5341-D7C450734300}"/>
              </a:ext>
            </a:extLst>
          </p:cNvPr>
          <p:cNvSpPr txBox="1"/>
          <p:nvPr/>
        </p:nvSpPr>
        <p:spPr>
          <a:xfrm>
            <a:off x="4945244" y="4135790"/>
            <a:ext cx="3448050" cy="923330"/>
          </a:xfrm>
          <a:prstGeom prst="rect">
            <a:avLst/>
          </a:prstGeom>
          <a:solidFill>
            <a:srgbClr val="F3EBD8"/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UTILISER LA COURBE DE L’APPRENTISSAGE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UTILISER LA FICHE METACOGNITION 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A35DE93A-68B9-97CF-552D-2F1F7688326F}"/>
              </a:ext>
            </a:extLst>
          </p:cNvPr>
          <p:cNvSpPr/>
          <p:nvPr/>
        </p:nvSpPr>
        <p:spPr>
          <a:xfrm>
            <a:off x="4178538" y="3945041"/>
            <a:ext cx="879238" cy="866246"/>
          </a:xfrm>
          <a:prstGeom prst="rightArrow">
            <a:avLst/>
          </a:prstGeom>
          <a:solidFill>
            <a:srgbClr val="FC11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3" name="Image 12" descr="Une image contenant symbole, clipart, Police, logo&#10;&#10;Description générée automatiquement">
            <a:extLst>
              <a:ext uri="{FF2B5EF4-FFF2-40B4-BE49-F238E27FC236}">
                <a16:creationId xmlns:a16="http://schemas.microsoft.com/office/drawing/2014/main" id="{361D9884-7435-3321-592A-8D3E928610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8" y="3038806"/>
            <a:ext cx="1887827" cy="1704642"/>
          </a:xfrm>
          <a:prstGeom prst="rect">
            <a:avLst/>
          </a:prstGeom>
        </p:spPr>
      </p:pic>
      <p:pic>
        <p:nvPicPr>
          <p:cNvPr id="14" name="Jules 3 extrait reussite ok">
            <a:hlinkClick r:id="" action="ppaction://media"/>
            <a:extLst>
              <a:ext uri="{FF2B5EF4-FFF2-40B4-BE49-F238E27FC236}">
                <a16:creationId xmlns:a16="http://schemas.microsoft.com/office/drawing/2014/main" id="{DD6CEB15-FAD5-E75D-84ED-F50FA97CEE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24074" y="4181623"/>
            <a:ext cx="457200" cy="4572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0C5A1C2-6C47-978F-5D88-EBF22D3AA360}"/>
              </a:ext>
            </a:extLst>
          </p:cNvPr>
          <p:cNvSpPr txBox="1"/>
          <p:nvPr/>
        </p:nvSpPr>
        <p:spPr>
          <a:xfrm>
            <a:off x="2168110" y="3527275"/>
            <a:ext cx="182823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50" b="1" dirty="0"/>
              <a:t>Témoignage de Jules (3)</a:t>
            </a:r>
          </a:p>
          <a:p>
            <a:endParaRPr lang="fr-FR" sz="13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B6FD8A-31B6-0BC0-72FA-9DA720975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082" y="134912"/>
            <a:ext cx="7886700" cy="742013"/>
          </a:xfrm>
        </p:spPr>
        <p:txBody>
          <a:bodyPr>
            <a:normAutofit/>
          </a:bodyPr>
          <a:lstStyle/>
          <a:p>
            <a:r>
              <a:rPr lang="fr-FR" dirty="0"/>
              <a:t>Courbe apprentissage (Daniel Favre) </a:t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011A722-604D-DEBE-05EE-99463882F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60" y="505918"/>
            <a:ext cx="6670322" cy="4634120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91D8E57-C0B5-3AF7-0667-89EDAD7499F1}"/>
              </a:ext>
            </a:extLst>
          </p:cNvPr>
          <p:cNvSpPr txBox="1"/>
          <p:nvPr/>
        </p:nvSpPr>
        <p:spPr>
          <a:xfrm>
            <a:off x="1" y="4519414"/>
            <a:ext cx="248462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Cessons de démotiver les élèves, Daniel Favre, Dunod, </a:t>
            </a: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2015 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4697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1F3F035-537D-65E9-CCF0-B8D757673AF5}"/>
              </a:ext>
            </a:extLst>
          </p:cNvPr>
          <p:cNvSpPr txBox="1"/>
          <p:nvPr/>
        </p:nvSpPr>
        <p:spPr>
          <a:xfrm>
            <a:off x="1004887" y="361414"/>
            <a:ext cx="6186488" cy="738664"/>
          </a:xfrm>
          <a:custGeom>
            <a:avLst/>
            <a:gdLst>
              <a:gd name="connsiteX0" fmla="*/ 0 w 6186488"/>
              <a:gd name="connsiteY0" fmla="*/ 0 h 738664"/>
              <a:gd name="connsiteX1" fmla="*/ 563658 w 6186488"/>
              <a:gd name="connsiteY1" fmla="*/ 0 h 738664"/>
              <a:gd name="connsiteX2" fmla="*/ 1065451 w 6186488"/>
              <a:gd name="connsiteY2" fmla="*/ 0 h 738664"/>
              <a:gd name="connsiteX3" fmla="*/ 1876568 w 6186488"/>
              <a:gd name="connsiteY3" fmla="*/ 0 h 738664"/>
              <a:gd name="connsiteX4" fmla="*/ 2502091 w 6186488"/>
              <a:gd name="connsiteY4" fmla="*/ 0 h 738664"/>
              <a:gd name="connsiteX5" fmla="*/ 3251343 w 6186488"/>
              <a:gd name="connsiteY5" fmla="*/ 0 h 738664"/>
              <a:gd name="connsiteX6" fmla="*/ 3753136 w 6186488"/>
              <a:gd name="connsiteY6" fmla="*/ 0 h 738664"/>
              <a:gd name="connsiteX7" fmla="*/ 4564253 w 6186488"/>
              <a:gd name="connsiteY7" fmla="*/ 0 h 738664"/>
              <a:gd name="connsiteX8" fmla="*/ 5251641 w 6186488"/>
              <a:gd name="connsiteY8" fmla="*/ 0 h 738664"/>
              <a:gd name="connsiteX9" fmla="*/ 6186488 w 6186488"/>
              <a:gd name="connsiteY9" fmla="*/ 0 h 738664"/>
              <a:gd name="connsiteX10" fmla="*/ 6186488 w 6186488"/>
              <a:gd name="connsiteY10" fmla="*/ 384105 h 738664"/>
              <a:gd name="connsiteX11" fmla="*/ 6186488 w 6186488"/>
              <a:gd name="connsiteY11" fmla="*/ 738664 h 738664"/>
              <a:gd name="connsiteX12" fmla="*/ 5375371 w 6186488"/>
              <a:gd name="connsiteY12" fmla="*/ 738664 h 738664"/>
              <a:gd name="connsiteX13" fmla="*/ 4564253 w 6186488"/>
              <a:gd name="connsiteY13" fmla="*/ 738664 h 738664"/>
              <a:gd name="connsiteX14" fmla="*/ 3753136 w 6186488"/>
              <a:gd name="connsiteY14" fmla="*/ 738664 h 738664"/>
              <a:gd name="connsiteX15" fmla="*/ 3251343 w 6186488"/>
              <a:gd name="connsiteY15" fmla="*/ 738664 h 738664"/>
              <a:gd name="connsiteX16" fmla="*/ 2749550 w 6186488"/>
              <a:gd name="connsiteY16" fmla="*/ 738664 h 738664"/>
              <a:gd name="connsiteX17" fmla="*/ 2247757 w 6186488"/>
              <a:gd name="connsiteY17" fmla="*/ 738664 h 738664"/>
              <a:gd name="connsiteX18" fmla="*/ 1498505 w 6186488"/>
              <a:gd name="connsiteY18" fmla="*/ 738664 h 738664"/>
              <a:gd name="connsiteX19" fmla="*/ 996712 w 6186488"/>
              <a:gd name="connsiteY19" fmla="*/ 738664 h 738664"/>
              <a:gd name="connsiteX20" fmla="*/ 0 w 6186488"/>
              <a:gd name="connsiteY20" fmla="*/ 738664 h 738664"/>
              <a:gd name="connsiteX21" fmla="*/ 0 w 6186488"/>
              <a:gd name="connsiteY21" fmla="*/ 391492 h 738664"/>
              <a:gd name="connsiteX22" fmla="*/ 0 w 6186488"/>
              <a:gd name="connsiteY22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86488" h="738664" fill="none" extrusionOk="0">
                <a:moveTo>
                  <a:pt x="0" y="0"/>
                </a:moveTo>
                <a:cubicBezTo>
                  <a:pt x="220832" y="6865"/>
                  <a:pt x="424310" y="23758"/>
                  <a:pt x="563658" y="0"/>
                </a:cubicBezTo>
                <a:cubicBezTo>
                  <a:pt x="703006" y="-23758"/>
                  <a:pt x="958706" y="18937"/>
                  <a:pt x="1065451" y="0"/>
                </a:cubicBezTo>
                <a:cubicBezTo>
                  <a:pt x="1172196" y="-18937"/>
                  <a:pt x="1665553" y="-2550"/>
                  <a:pt x="1876568" y="0"/>
                </a:cubicBezTo>
                <a:cubicBezTo>
                  <a:pt x="2087583" y="2550"/>
                  <a:pt x="2298508" y="-14558"/>
                  <a:pt x="2502091" y="0"/>
                </a:cubicBezTo>
                <a:cubicBezTo>
                  <a:pt x="2705674" y="14558"/>
                  <a:pt x="2991726" y="3919"/>
                  <a:pt x="3251343" y="0"/>
                </a:cubicBezTo>
                <a:cubicBezTo>
                  <a:pt x="3510960" y="-3919"/>
                  <a:pt x="3591003" y="20135"/>
                  <a:pt x="3753136" y="0"/>
                </a:cubicBezTo>
                <a:cubicBezTo>
                  <a:pt x="3915269" y="-20135"/>
                  <a:pt x="4266585" y="4287"/>
                  <a:pt x="4564253" y="0"/>
                </a:cubicBezTo>
                <a:cubicBezTo>
                  <a:pt x="4861921" y="-4287"/>
                  <a:pt x="4915680" y="-27245"/>
                  <a:pt x="5251641" y="0"/>
                </a:cubicBezTo>
                <a:cubicBezTo>
                  <a:pt x="5587602" y="27245"/>
                  <a:pt x="5865487" y="41386"/>
                  <a:pt x="6186488" y="0"/>
                </a:cubicBezTo>
                <a:cubicBezTo>
                  <a:pt x="6179119" y="162830"/>
                  <a:pt x="6174462" y="288703"/>
                  <a:pt x="6186488" y="384105"/>
                </a:cubicBezTo>
                <a:cubicBezTo>
                  <a:pt x="6198514" y="479508"/>
                  <a:pt x="6170973" y="653124"/>
                  <a:pt x="6186488" y="738664"/>
                </a:cubicBezTo>
                <a:cubicBezTo>
                  <a:pt x="5838149" y="721252"/>
                  <a:pt x="5541179" y="704288"/>
                  <a:pt x="5375371" y="738664"/>
                </a:cubicBezTo>
                <a:cubicBezTo>
                  <a:pt x="5209563" y="773040"/>
                  <a:pt x="4937990" y="768189"/>
                  <a:pt x="4564253" y="738664"/>
                </a:cubicBezTo>
                <a:cubicBezTo>
                  <a:pt x="4190516" y="709139"/>
                  <a:pt x="4149575" y="771634"/>
                  <a:pt x="3753136" y="738664"/>
                </a:cubicBezTo>
                <a:cubicBezTo>
                  <a:pt x="3356697" y="705694"/>
                  <a:pt x="3391207" y="716855"/>
                  <a:pt x="3251343" y="738664"/>
                </a:cubicBezTo>
                <a:cubicBezTo>
                  <a:pt x="3111479" y="760473"/>
                  <a:pt x="2972745" y="727360"/>
                  <a:pt x="2749550" y="738664"/>
                </a:cubicBezTo>
                <a:cubicBezTo>
                  <a:pt x="2526355" y="749968"/>
                  <a:pt x="2447876" y="755443"/>
                  <a:pt x="2247757" y="738664"/>
                </a:cubicBezTo>
                <a:cubicBezTo>
                  <a:pt x="2047638" y="721885"/>
                  <a:pt x="1820163" y="704724"/>
                  <a:pt x="1498505" y="738664"/>
                </a:cubicBezTo>
                <a:cubicBezTo>
                  <a:pt x="1176847" y="772604"/>
                  <a:pt x="1158412" y="724171"/>
                  <a:pt x="996712" y="738664"/>
                </a:cubicBezTo>
                <a:cubicBezTo>
                  <a:pt x="835012" y="753157"/>
                  <a:pt x="430075" y="747786"/>
                  <a:pt x="0" y="738664"/>
                </a:cubicBezTo>
                <a:cubicBezTo>
                  <a:pt x="8996" y="668510"/>
                  <a:pt x="-2369" y="514033"/>
                  <a:pt x="0" y="391492"/>
                </a:cubicBezTo>
                <a:cubicBezTo>
                  <a:pt x="2369" y="268951"/>
                  <a:pt x="13108" y="107950"/>
                  <a:pt x="0" y="0"/>
                </a:cubicBezTo>
                <a:close/>
              </a:path>
              <a:path w="6186488" h="738664" stroke="0" extrusionOk="0">
                <a:moveTo>
                  <a:pt x="0" y="0"/>
                </a:moveTo>
                <a:cubicBezTo>
                  <a:pt x="397786" y="29274"/>
                  <a:pt x="450175" y="-39972"/>
                  <a:pt x="811117" y="0"/>
                </a:cubicBezTo>
                <a:cubicBezTo>
                  <a:pt x="1172059" y="39972"/>
                  <a:pt x="1348369" y="-17245"/>
                  <a:pt x="1498505" y="0"/>
                </a:cubicBezTo>
                <a:cubicBezTo>
                  <a:pt x="1648641" y="17245"/>
                  <a:pt x="1868157" y="-5310"/>
                  <a:pt x="2062163" y="0"/>
                </a:cubicBezTo>
                <a:cubicBezTo>
                  <a:pt x="2256169" y="5310"/>
                  <a:pt x="2422806" y="-4578"/>
                  <a:pt x="2749550" y="0"/>
                </a:cubicBezTo>
                <a:cubicBezTo>
                  <a:pt x="3076294" y="4578"/>
                  <a:pt x="3225963" y="7698"/>
                  <a:pt x="3560668" y="0"/>
                </a:cubicBezTo>
                <a:cubicBezTo>
                  <a:pt x="3895373" y="-7698"/>
                  <a:pt x="3979741" y="-604"/>
                  <a:pt x="4124325" y="0"/>
                </a:cubicBezTo>
                <a:cubicBezTo>
                  <a:pt x="4268909" y="604"/>
                  <a:pt x="4461530" y="-13172"/>
                  <a:pt x="4626118" y="0"/>
                </a:cubicBezTo>
                <a:cubicBezTo>
                  <a:pt x="4790706" y="13172"/>
                  <a:pt x="5034703" y="19978"/>
                  <a:pt x="5313506" y="0"/>
                </a:cubicBezTo>
                <a:cubicBezTo>
                  <a:pt x="5592309" y="-19978"/>
                  <a:pt x="5873469" y="-36004"/>
                  <a:pt x="6186488" y="0"/>
                </a:cubicBezTo>
                <a:cubicBezTo>
                  <a:pt x="6168726" y="94336"/>
                  <a:pt x="6168465" y="248568"/>
                  <a:pt x="6186488" y="376719"/>
                </a:cubicBezTo>
                <a:cubicBezTo>
                  <a:pt x="6204511" y="504870"/>
                  <a:pt x="6185802" y="615831"/>
                  <a:pt x="6186488" y="738664"/>
                </a:cubicBezTo>
                <a:cubicBezTo>
                  <a:pt x="6004321" y="711293"/>
                  <a:pt x="5709969" y="761027"/>
                  <a:pt x="5560965" y="738664"/>
                </a:cubicBezTo>
                <a:cubicBezTo>
                  <a:pt x="5411961" y="716301"/>
                  <a:pt x="5201860" y="721433"/>
                  <a:pt x="4997308" y="738664"/>
                </a:cubicBezTo>
                <a:cubicBezTo>
                  <a:pt x="4792756" y="755895"/>
                  <a:pt x="4544611" y="751581"/>
                  <a:pt x="4371785" y="738664"/>
                </a:cubicBezTo>
                <a:cubicBezTo>
                  <a:pt x="4198959" y="725747"/>
                  <a:pt x="3795397" y="769287"/>
                  <a:pt x="3622532" y="738664"/>
                </a:cubicBezTo>
                <a:cubicBezTo>
                  <a:pt x="3449667" y="708041"/>
                  <a:pt x="3190182" y="745730"/>
                  <a:pt x="2811415" y="738664"/>
                </a:cubicBezTo>
                <a:cubicBezTo>
                  <a:pt x="2432648" y="731598"/>
                  <a:pt x="2406547" y="734322"/>
                  <a:pt x="2062163" y="738664"/>
                </a:cubicBezTo>
                <a:cubicBezTo>
                  <a:pt x="1717779" y="743006"/>
                  <a:pt x="1599757" y="733319"/>
                  <a:pt x="1374775" y="738664"/>
                </a:cubicBezTo>
                <a:cubicBezTo>
                  <a:pt x="1149793" y="744009"/>
                  <a:pt x="975597" y="720511"/>
                  <a:pt x="872982" y="738664"/>
                </a:cubicBezTo>
                <a:cubicBezTo>
                  <a:pt x="770367" y="756817"/>
                  <a:pt x="268389" y="703762"/>
                  <a:pt x="0" y="738664"/>
                </a:cubicBezTo>
                <a:cubicBezTo>
                  <a:pt x="-11793" y="564223"/>
                  <a:pt x="12873" y="480661"/>
                  <a:pt x="0" y="354559"/>
                </a:cubicBezTo>
                <a:cubicBezTo>
                  <a:pt x="-12873" y="228457"/>
                  <a:pt x="-2235" y="10124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100" dirty="0"/>
              <a:t>Utilisation de la fiche métacognition en classe de 6</a:t>
            </a:r>
            <a:r>
              <a:rPr lang="fr-FR" sz="2100" baseline="30000" dirty="0"/>
              <a:t>e</a:t>
            </a:r>
            <a:r>
              <a:rPr lang="fr-FR" sz="2100" dirty="0"/>
              <a:t> </a:t>
            </a:r>
          </a:p>
        </p:txBody>
      </p:sp>
      <p:pic>
        <p:nvPicPr>
          <p:cNvPr id="8" name="Image 7" descr="Une image contenant clipart, art&#10;&#10;Description générée automatiquement">
            <a:extLst>
              <a:ext uri="{FF2B5EF4-FFF2-40B4-BE49-F238E27FC236}">
                <a16:creationId xmlns:a16="http://schemas.microsoft.com/office/drawing/2014/main" id="{53F3083C-A30D-B1AA-AA80-C5323A2FE4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38" y="85724"/>
            <a:ext cx="1200150" cy="1295400"/>
          </a:xfrm>
          <a:prstGeom prst="rect">
            <a:avLst/>
          </a:prstGeom>
        </p:spPr>
      </p:pic>
      <p:pic>
        <p:nvPicPr>
          <p:cNvPr id="4" name="Image 3" descr="Une image contenant texte, lettre, document, écriture manuscrite&#10;&#10;Description générée automatiquement">
            <a:extLst>
              <a:ext uri="{FF2B5EF4-FFF2-40B4-BE49-F238E27FC236}">
                <a16:creationId xmlns:a16="http://schemas.microsoft.com/office/drawing/2014/main" id="{96A4AA7E-EDC5-5C4B-5E86-C03E902722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46852"/>
          <a:stretch/>
        </p:blipFill>
        <p:spPr>
          <a:xfrm>
            <a:off x="198502" y="1305601"/>
            <a:ext cx="4204983" cy="2761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Une image contenant texte, lettre, document, écriture manuscrite&#10;&#10;Description générée automatiquement">
            <a:extLst>
              <a:ext uri="{FF2B5EF4-FFF2-40B4-BE49-F238E27FC236}">
                <a16:creationId xmlns:a16="http://schemas.microsoft.com/office/drawing/2014/main" id="{7E0C2A57-9BE0-108F-C5BD-2615FA8167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8" r="8111" b="5714"/>
          <a:stretch/>
        </p:blipFill>
        <p:spPr>
          <a:xfrm>
            <a:off x="4255622" y="1567201"/>
            <a:ext cx="4801199" cy="2761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2474042F-BAA8-1241-38F0-8213B3FC358F}"/>
              </a:ext>
            </a:extLst>
          </p:cNvPr>
          <p:cNvSpPr/>
          <p:nvPr/>
        </p:nvSpPr>
        <p:spPr>
          <a:xfrm>
            <a:off x="819150" y="1462088"/>
            <a:ext cx="1047750" cy="381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tx2"/>
                </a:solidFill>
              </a:rPr>
              <a:t>Niveau faible</a:t>
            </a:r>
          </a:p>
        </p:txBody>
      </p:sp>
      <p:sp>
        <p:nvSpPr>
          <p:cNvPr id="9" name="Rectangle : avec coins rognés en diagonale 8">
            <a:extLst>
              <a:ext uri="{FF2B5EF4-FFF2-40B4-BE49-F238E27FC236}">
                <a16:creationId xmlns:a16="http://schemas.microsoft.com/office/drawing/2014/main" id="{6E267EC8-A948-C7F8-2081-AB87519A74DA}"/>
              </a:ext>
            </a:extLst>
          </p:cNvPr>
          <p:cNvSpPr/>
          <p:nvPr/>
        </p:nvSpPr>
        <p:spPr>
          <a:xfrm>
            <a:off x="2755106" y="4328775"/>
            <a:ext cx="2686050" cy="714911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JULES Complété par l’enseignant sous la dictée de l’élève</a:t>
            </a:r>
          </a:p>
        </p:txBody>
      </p:sp>
    </p:spTree>
    <p:extLst>
      <p:ext uri="{BB962C8B-B14F-4D97-AF65-F5344CB8AC3E}">
        <p14:creationId xmlns:p14="http://schemas.microsoft.com/office/powerpoint/2010/main" val="779475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ettre, Police, capture d’écran&#10;&#10;Description générée automatiquement">
            <a:extLst>
              <a:ext uri="{FF2B5EF4-FFF2-40B4-BE49-F238E27FC236}">
                <a16:creationId xmlns:a16="http://schemas.microsoft.com/office/drawing/2014/main" id="{86D7E2AC-85E9-39B8-0751-0DC1E60B5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5"/>
          <a:stretch/>
        </p:blipFill>
        <p:spPr>
          <a:xfrm>
            <a:off x="157423" y="1381126"/>
            <a:ext cx="4681277" cy="3262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ne image contenant texte, lettre, Police, capture d’écran&#10;&#10;Description générée automatiquement">
            <a:extLst>
              <a:ext uri="{FF2B5EF4-FFF2-40B4-BE49-F238E27FC236}">
                <a16:creationId xmlns:a16="http://schemas.microsoft.com/office/drawing/2014/main" id="{CA88B877-B80F-6DE2-6A66-18138BD4F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9" b="12222"/>
          <a:stretch/>
        </p:blipFill>
        <p:spPr>
          <a:xfrm rot="-60000">
            <a:off x="4472923" y="1956390"/>
            <a:ext cx="4818035" cy="2332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1F3F035-537D-65E9-CCF0-B8D757673AF5}"/>
              </a:ext>
            </a:extLst>
          </p:cNvPr>
          <p:cNvSpPr txBox="1"/>
          <p:nvPr/>
        </p:nvSpPr>
        <p:spPr>
          <a:xfrm>
            <a:off x="1004887" y="361414"/>
            <a:ext cx="6186488" cy="738664"/>
          </a:xfrm>
          <a:custGeom>
            <a:avLst/>
            <a:gdLst>
              <a:gd name="connsiteX0" fmla="*/ 0 w 6186488"/>
              <a:gd name="connsiteY0" fmla="*/ 0 h 738664"/>
              <a:gd name="connsiteX1" fmla="*/ 563658 w 6186488"/>
              <a:gd name="connsiteY1" fmla="*/ 0 h 738664"/>
              <a:gd name="connsiteX2" fmla="*/ 1065451 w 6186488"/>
              <a:gd name="connsiteY2" fmla="*/ 0 h 738664"/>
              <a:gd name="connsiteX3" fmla="*/ 1876568 w 6186488"/>
              <a:gd name="connsiteY3" fmla="*/ 0 h 738664"/>
              <a:gd name="connsiteX4" fmla="*/ 2502091 w 6186488"/>
              <a:gd name="connsiteY4" fmla="*/ 0 h 738664"/>
              <a:gd name="connsiteX5" fmla="*/ 3251343 w 6186488"/>
              <a:gd name="connsiteY5" fmla="*/ 0 h 738664"/>
              <a:gd name="connsiteX6" fmla="*/ 3753136 w 6186488"/>
              <a:gd name="connsiteY6" fmla="*/ 0 h 738664"/>
              <a:gd name="connsiteX7" fmla="*/ 4564253 w 6186488"/>
              <a:gd name="connsiteY7" fmla="*/ 0 h 738664"/>
              <a:gd name="connsiteX8" fmla="*/ 5251641 w 6186488"/>
              <a:gd name="connsiteY8" fmla="*/ 0 h 738664"/>
              <a:gd name="connsiteX9" fmla="*/ 6186488 w 6186488"/>
              <a:gd name="connsiteY9" fmla="*/ 0 h 738664"/>
              <a:gd name="connsiteX10" fmla="*/ 6186488 w 6186488"/>
              <a:gd name="connsiteY10" fmla="*/ 384105 h 738664"/>
              <a:gd name="connsiteX11" fmla="*/ 6186488 w 6186488"/>
              <a:gd name="connsiteY11" fmla="*/ 738664 h 738664"/>
              <a:gd name="connsiteX12" fmla="*/ 5375371 w 6186488"/>
              <a:gd name="connsiteY12" fmla="*/ 738664 h 738664"/>
              <a:gd name="connsiteX13" fmla="*/ 4564253 w 6186488"/>
              <a:gd name="connsiteY13" fmla="*/ 738664 h 738664"/>
              <a:gd name="connsiteX14" fmla="*/ 3753136 w 6186488"/>
              <a:gd name="connsiteY14" fmla="*/ 738664 h 738664"/>
              <a:gd name="connsiteX15" fmla="*/ 3251343 w 6186488"/>
              <a:gd name="connsiteY15" fmla="*/ 738664 h 738664"/>
              <a:gd name="connsiteX16" fmla="*/ 2749550 w 6186488"/>
              <a:gd name="connsiteY16" fmla="*/ 738664 h 738664"/>
              <a:gd name="connsiteX17" fmla="*/ 2247757 w 6186488"/>
              <a:gd name="connsiteY17" fmla="*/ 738664 h 738664"/>
              <a:gd name="connsiteX18" fmla="*/ 1498505 w 6186488"/>
              <a:gd name="connsiteY18" fmla="*/ 738664 h 738664"/>
              <a:gd name="connsiteX19" fmla="*/ 996712 w 6186488"/>
              <a:gd name="connsiteY19" fmla="*/ 738664 h 738664"/>
              <a:gd name="connsiteX20" fmla="*/ 0 w 6186488"/>
              <a:gd name="connsiteY20" fmla="*/ 738664 h 738664"/>
              <a:gd name="connsiteX21" fmla="*/ 0 w 6186488"/>
              <a:gd name="connsiteY21" fmla="*/ 391492 h 738664"/>
              <a:gd name="connsiteX22" fmla="*/ 0 w 6186488"/>
              <a:gd name="connsiteY22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86488" h="738664" fill="none" extrusionOk="0">
                <a:moveTo>
                  <a:pt x="0" y="0"/>
                </a:moveTo>
                <a:cubicBezTo>
                  <a:pt x="220832" y="6865"/>
                  <a:pt x="424310" y="23758"/>
                  <a:pt x="563658" y="0"/>
                </a:cubicBezTo>
                <a:cubicBezTo>
                  <a:pt x="703006" y="-23758"/>
                  <a:pt x="958706" y="18937"/>
                  <a:pt x="1065451" y="0"/>
                </a:cubicBezTo>
                <a:cubicBezTo>
                  <a:pt x="1172196" y="-18937"/>
                  <a:pt x="1665553" y="-2550"/>
                  <a:pt x="1876568" y="0"/>
                </a:cubicBezTo>
                <a:cubicBezTo>
                  <a:pt x="2087583" y="2550"/>
                  <a:pt x="2298508" y="-14558"/>
                  <a:pt x="2502091" y="0"/>
                </a:cubicBezTo>
                <a:cubicBezTo>
                  <a:pt x="2705674" y="14558"/>
                  <a:pt x="2991726" y="3919"/>
                  <a:pt x="3251343" y="0"/>
                </a:cubicBezTo>
                <a:cubicBezTo>
                  <a:pt x="3510960" y="-3919"/>
                  <a:pt x="3591003" y="20135"/>
                  <a:pt x="3753136" y="0"/>
                </a:cubicBezTo>
                <a:cubicBezTo>
                  <a:pt x="3915269" y="-20135"/>
                  <a:pt x="4266585" y="4287"/>
                  <a:pt x="4564253" y="0"/>
                </a:cubicBezTo>
                <a:cubicBezTo>
                  <a:pt x="4861921" y="-4287"/>
                  <a:pt x="4915680" y="-27245"/>
                  <a:pt x="5251641" y="0"/>
                </a:cubicBezTo>
                <a:cubicBezTo>
                  <a:pt x="5587602" y="27245"/>
                  <a:pt x="5865487" y="41386"/>
                  <a:pt x="6186488" y="0"/>
                </a:cubicBezTo>
                <a:cubicBezTo>
                  <a:pt x="6179119" y="162830"/>
                  <a:pt x="6174462" y="288703"/>
                  <a:pt x="6186488" y="384105"/>
                </a:cubicBezTo>
                <a:cubicBezTo>
                  <a:pt x="6198514" y="479508"/>
                  <a:pt x="6170973" y="653124"/>
                  <a:pt x="6186488" y="738664"/>
                </a:cubicBezTo>
                <a:cubicBezTo>
                  <a:pt x="5838149" y="721252"/>
                  <a:pt x="5541179" y="704288"/>
                  <a:pt x="5375371" y="738664"/>
                </a:cubicBezTo>
                <a:cubicBezTo>
                  <a:pt x="5209563" y="773040"/>
                  <a:pt x="4937990" y="768189"/>
                  <a:pt x="4564253" y="738664"/>
                </a:cubicBezTo>
                <a:cubicBezTo>
                  <a:pt x="4190516" y="709139"/>
                  <a:pt x="4149575" y="771634"/>
                  <a:pt x="3753136" y="738664"/>
                </a:cubicBezTo>
                <a:cubicBezTo>
                  <a:pt x="3356697" y="705694"/>
                  <a:pt x="3391207" y="716855"/>
                  <a:pt x="3251343" y="738664"/>
                </a:cubicBezTo>
                <a:cubicBezTo>
                  <a:pt x="3111479" y="760473"/>
                  <a:pt x="2972745" y="727360"/>
                  <a:pt x="2749550" y="738664"/>
                </a:cubicBezTo>
                <a:cubicBezTo>
                  <a:pt x="2526355" y="749968"/>
                  <a:pt x="2447876" y="755443"/>
                  <a:pt x="2247757" y="738664"/>
                </a:cubicBezTo>
                <a:cubicBezTo>
                  <a:pt x="2047638" y="721885"/>
                  <a:pt x="1820163" y="704724"/>
                  <a:pt x="1498505" y="738664"/>
                </a:cubicBezTo>
                <a:cubicBezTo>
                  <a:pt x="1176847" y="772604"/>
                  <a:pt x="1158412" y="724171"/>
                  <a:pt x="996712" y="738664"/>
                </a:cubicBezTo>
                <a:cubicBezTo>
                  <a:pt x="835012" y="753157"/>
                  <a:pt x="430075" y="747786"/>
                  <a:pt x="0" y="738664"/>
                </a:cubicBezTo>
                <a:cubicBezTo>
                  <a:pt x="8996" y="668510"/>
                  <a:pt x="-2369" y="514033"/>
                  <a:pt x="0" y="391492"/>
                </a:cubicBezTo>
                <a:cubicBezTo>
                  <a:pt x="2369" y="268951"/>
                  <a:pt x="13108" y="107950"/>
                  <a:pt x="0" y="0"/>
                </a:cubicBezTo>
                <a:close/>
              </a:path>
              <a:path w="6186488" h="738664" stroke="0" extrusionOk="0">
                <a:moveTo>
                  <a:pt x="0" y="0"/>
                </a:moveTo>
                <a:cubicBezTo>
                  <a:pt x="397786" y="29274"/>
                  <a:pt x="450175" y="-39972"/>
                  <a:pt x="811117" y="0"/>
                </a:cubicBezTo>
                <a:cubicBezTo>
                  <a:pt x="1172059" y="39972"/>
                  <a:pt x="1348369" y="-17245"/>
                  <a:pt x="1498505" y="0"/>
                </a:cubicBezTo>
                <a:cubicBezTo>
                  <a:pt x="1648641" y="17245"/>
                  <a:pt x="1868157" y="-5310"/>
                  <a:pt x="2062163" y="0"/>
                </a:cubicBezTo>
                <a:cubicBezTo>
                  <a:pt x="2256169" y="5310"/>
                  <a:pt x="2422806" y="-4578"/>
                  <a:pt x="2749550" y="0"/>
                </a:cubicBezTo>
                <a:cubicBezTo>
                  <a:pt x="3076294" y="4578"/>
                  <a:pt x="3225963" y="7698"/>
                  <a:pt x="3560668" y="0"/>
                </a:cubicBezTo>
                <a:cubicBezTo>
                  <a:pt x="3895373" y="-7698"/>
                  <a:pt x="3979741" y="-604"/>
                  <a:pt x="4124325" y="0"/>
                </a:cubicBezTo>
                <a:cubicBezTo>
                  <a:pt x="4268909" y="604"/>
                  <a:pt x="4461530" y="-13172"/>
                  <a:pt x="4626118" y="0"/>
                </a:cubicBezTo>
                <a:cubicBezTo>
                  <a:pt x="4790706" y="13172"/>
                  <a:pt x="5034703" y="19978"/>
                  <a:pt x="5313506" y="0"/>
                </a:cubicBezTo>
                <a:cubicBezTo>
                  <a:pt x="5592309" y="-19978"/>
                  <a:pt x="5873469" y="-36004"/>
                  <a:pt x="6186488" y="0"/>
                </a:cubicBezTo>
                <a:cubicBezTo>
                  <a:pt x="6168726" y="94336"/>
                  <a:pt x="6168465" y="248568"/>
                  <a:pt x="6186488" y="376719"/>
                </a:cubicBezTo>
                <a:cubicBezTo>
                  <a:pt x="6204511" y="504870"/>
                  <a:pt x="6185802" y="615831"/>
                  <a:pt x="6186488" y="738664"/>
                </a:cubicBezTo>
                <a:cubicBezTo>
                  <a:pt x="6004321" y="711293"/>
                  <a:pt x="5709969" y="761027"/>
                  <a:pt x="5560965" y="738664"/>
                </a:cubicBezTo>
                <a:cubicBezTo>
                  <a:pt x="5411961" y="716301"/>
                  <a:pt x="5201860" y="721433"/>
                  <a:pt x="4997308" y="738664"/>
                </a:cubicBezTo>
                <a:cubicBezTo>
                  <a:pt x="4792756" y="755895"/>
                  <a:pt x="4544611" y="751581"/>
                  <a:pt x="4371785" y="738664"/>
                </a:cubicBezTo>
                <a:cubicBezTo>
                  <a:pt x="4198959" y="725747"/>
                  <a:pt x="3795397" y="769287"/>
                  <a:pt x="3622532" y="738664"/>
                </a:cubicBezTo>
                <a:cubicBezTo>
                  <a:pt x="3449667" y="708041"/>
                  <a:pt x="3190182" y="745730"/>
                  <a:pt x="2811415" y="738664"/>
                </a:cubicBezTo>
                <a:cubicBezTo>
                  <a:pt x="2432648" y="731598"/>
                  <a:pt x="2406547" y="734322"/>
                  <a:pt x="2062163" y="738664"/>
                </a:cubicBezTo>
                <a:cubicBezTo>
                  <a:pt x="1717779" y="743006"/>
                  <a:pt x="1599757" y="733319"/>
                  <a:pt x="1374775" y="738664"/>
                </a:cubicBezTo>
                <a:cubicBezTo>
                  <a:pt x="1149793" y="744009"/>
                  <a:pt x="975597" y="720511"/>
                  <a:pt x="872982" y="738664"/>
                </a:cubicBezTo>
                <a:cubicBezTo>
                  <a:pt x="770367" y="756817"/>
                  <a:pt x="268389" y="703762"/>
                  <a:pt x="0" y="738664"/>
                </a:cubicBezTo>
                <a:cubicBezTo>
                  <a:pt x="-11793" y="564223"/>
                  <a:pt x="12873" y="480661"/>
                  <a:pt x="0" y="354559"/>
                </a:cubicBezTo>
                <a:cubicBezTo>
                  <a:pt x="-12873" y="228457"/>
                  <a:pt x="-2235" y="10124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100" dirty="0"/>
              <a:t>Utilisation de la fiche métacognition en classe de 6</a:t>
            </a:r>
            <a:r>
              <a:rPr lang="fr-FR" sz="2100" baseline="30000" dirty="0"/>
              <a:t>e</a:t>
            </a:r>
            <a:r>
              <a:rPr lang="fr-FR" sz="2100" dirty="0"/>
              <a:t> </a:t>
            </a:r>
          </a:p>
        </p:txBody>
      </p:sp>
      <p:pic>
        <p:nvPicPr>
          <p:cNvPr id="8" name="Image 7" descr="Une image contenant clipart, art&#10;&#10;Description générée automatiquement">
            <a:extLst>
              <a:ext uri="{FF2B5EF4-FFF2-40B4-BE49-F238E27FC236}">
                <a16:creationId xmlns:a16="http://schemas.microsoft.com/office/drawing/2014/main" id="{53F3083C-A30D-B1AA-AA80-C5323A2FE4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38" y="85724"/>
            <a:ext cx="1200150" cy="129540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2474042F-BAA8-1241-38F0-8213B3FC358F}"/>
              </a:ext>
            </a:extLst>
          </p:cNvPr>
          <p:cNvSpPr/>
          <p:nvPr/>
        </p:nvSpPr>
        <p:spPr>
          <a:xfrm>
            <a:off x="904875" y="1724025"/>
            <a:ext cx="1047750" cy="381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tx2"/>
                </a:solidFill>
              </a:rPr>
              <a:t>Bon niveau</a:t>
            </a:r>
          </a:p>
        </p:txBody>
      </p:sp>
      <p:sp>
        <p:nvSpPr>
          <p:cNvPr id="20" name="Graphique 17" descr="Sphères de Harvey 5% avec un remplissage uni">
            <a:extLst>
              <a:ext uri="{FF2B5EF4-FFF2-40B4-BE49-F238E27FC236}">
                <a16:creationId xmlns:a16="http://schemas.microsoft.com/office/drawing/2014/main" id="{E5706DD6-09A2-89B1-A1CD-6EDA8C31099A}"/>
              </a:ext>
            </a:extLst>
          </p:cNvPr>
          <p:cNvSpPr/>
          <p:nvPr/>
        </p:nvSpPr>
        <p:spPr>
          <a:xfrm>
            <a:off x="102669" y="1247777"/>
            <a:ext cx="542925" cy="542925"/>
          </a:xfrm>
          <a:custGeom>
            <a:avLst/>
            <a:gdLst>
              <a:gd name="connsiteX0" fmla="*/ 361950 w 723900"/>
              <a:gd name="connsiteY0" fmla="*/ 0 h 723900"/>
              <a:gd name="connsiteX1" fmla="*/ 0 w 723900"/>
              <a:gd name="connsiteY1" fmla="*/ 361950 h 723900"/>
              <a:gd name="connsiteX2" fmla="*/ 361950 w 723900"/>
              <a:gd name="connsiteY2" fmla="*/ 723900 h 723900"/>
              <a:gd name="connsiteX3" fmla="*/ 723900 w 723900"/>
              <a:gd name="connsiteY3" fmla="*/ 361950 h 723900"/>
              <a:gd name="connsiteX4" fmla="*/ 361950 w 723900"/>
              <a:gd name="connsiteY4" fmla="*/ 0 h 723900"/>
              <a:gd name="connsiteX5" fmla="*/ 361950 w 723900"/>
              <a:gd name="connsiteY5" fmla="*/ 666750 h 723900"/>
              <a:gd name="connsiteX6" fmla="*/ 57150 w 723900"/>
              <a:gd name="connsiteY6" fmla="*/ 361950 h 723900"/>
              <a:gd name="connsiteX7" fmla="*/ 361950 w 723900"/>
              <a:gd name="connsiteY7" fmla="*/ 57150 h 723900"/>
              <a:gd name="connsiteX8" fmla="*/ 361950 w 723900"/>
              <a:gd name="connsiteY8" fmla="*/ 361950 h 723900"/>
              <a:gd name="connsiteX9" fmla="*/ 456124 w 723900"/>
              <a:gd name="connsiteY9" fmla="*/ 72114 h 723900"/>
              <a:gd name="connsiteX10" fmla="*/ 651631 w 723900"/>
              <a:gd name="connsiteY10" fmla="*/ 456279 h 723900"/>
              <a:gd name="connsiteX11" fmla="*/ 361950 w 723900"/>
              <a:gd name="connsiteY11" fmla="*/ 66675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900" h="723900">
                <a:moveTo>
                  <a:pt x="361950" y="0"/>
                </a:moveTo>
                <a:cubicBezTo>
                  <a:pt x="162051" y="0"/>
                  <a:pt x="0" y="162051"/>
                  <a:pt x="0" y="361950"/>
                </a:cubicBezTo>
                <a:cubicBezTo>
                  <a:pt x="0" y="561849"/>
                  <a:pt x="162051" y="723900"/>
                  <a:pt x="361950" y="723900"/>
                </a:cubicBezTo>
                <a:cubicBezTo>
                  <a:pt x="561849" y="723900"/>
                  <a:pt x="723900" y="561849"/>
                  <a:pt x="723900" y="361950"/>
                </a:cubicBezTo>
                <a:cubicBezTo>
                  <a:pt x="723900" y="162051"/>
                  <a:pt x="561849" y="0"/>
                  <a:pt x="361950" y="0"/>
                </a:cubicBezTo>
                <a:close/>
                <a:moveTo>
                  <a:pt x="361950" y="666750"/>
                </a:moveTo>
                <a:cubicBezTo>
                  <a:pt x="193614" y="666750"/>
                  <a:pt x="57150" y="530286"/>
                  <a:pt x="57150" y="361950"/>
                </a:cubicBezTo>
                <a:cubicBezTo>
                  <a:pt x="57150" y="193614"/>
                  <a:pt x="193614" y="57150"/>
                  <a:pt x="361950" y="57150"/>
                </a:cubicBezTo>
                <a:lnTo>
                  <a:pt x="361950" y="361950"/>
                </a:lnTo>
                <a:lnTo>
                  <a:pt x="456124" y="72114"/>
                </a:lnTo>
                <a:cubicBezTo>
                  <a:pt x="616196" y="124211"/>
                  <a:pt x="703727" y="296207"/>
                  <a:pt x="651631" y="456279"/>
                </a:cubicBezTo>
                <a:cubicBezTo>
                  <a:pt x="610799" y="581737"/>
                  <a:pt x="493886" y="666682"/>
                  <a:pt x="361950" y="6667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fr-FR" sz="1350" dirty="0">
                <a:solidFill>
                  <a:srgbClr val="4472C4"/>
                </a:solidFill>
              </a:rPr>
              <a:t>5 mn</a:t>
            </a:r>
          </a:p>
        </p:txBody>
      </p:sp>
      <p:sp>
        <p:nvSpPr>
          <p:cNvPr id="22" name="Graphique 17" descr="Sphères de Harvey 5% avec un remplissage uni">
            <a:extLst>
              <a:ext uri="{FF2B5EF4-FFF2-40B4-BE49-F238E27FC236}">
                <a16:creationId xmlns:a16="http://schemas.microsoft.com/office/drawing/2014/main" id="{E51DA1F9-A9F8-3E41-6E82-5F900F85A45D}"/>
              </a:ext>
            </a:extLst>
          </p:cNvPr>
          <p:cNvSpPr/>
          <p:nvPr/>
        </p:nvSpPr>
        <p:spPr>
          <a:xfrm>
            <a:off x="8357927" y="1766891"/>
            <a:ext cx="542925" cy="542925"/>
          </a:xfrm>
          <a:custGeom>
            <a:avLst/>
            <a:gdLst>
              <a:gd name="connsiteX0" fmla="*/ 361950 w 723900"/>
              <a:gd name="connsiteY0" fmla="*/ 0 h 723900"/>
              <a:gd name="connsiteX1" fmla="*/ 0 w 723900"/>
              <a:gd name="connsiteY1" fmla="*/ 361950 h 723900"/>
              <a:gd name="connsiteX2" fmla="*/ 361950 w 723900"/>
              <a:gd name="connsiteY2" fmla="*/ 723900 h 723900"/>
              <a:gd name="connsiteX3" fmla="*/ 723900 w 723900"/>
              <a:gd name="connsiteY3" fmla="*/ 361950 h 723900"/>
              <a:gd name="connsiteX4" fmla="*/ 361950 w 723900"/>
              <a:gd name="connsiteY4" fmla="*/ 0 h 723900"/>
              <a:gd name="connsiteX5" fmla="*/ 361950 w 723900"/>
              <a:gd name="connsiteY5" fmla="*/ 666750 h 723900"/>
              <a:gd name="connsiteX6" fmla="*/ 57150 w 723900"/>
              <a:gd name="connsiteY6" fmla="*/ 361950 h 723900"/>
              <a:gd name="connsiteX7" fmla="*/ 361950 w 723900"/>
              <a:gd name="connsiteY7" fmla="*/ 57150 h 723900"/>
              <a:gd name="connsiteX8" fmla="*/ 361950 w 723900"/>
              <a:gd name="connsiteY8" fmla="*/ 361950 h 723900"/>
              <a:gd name="connsiteX9" fmla="*/ 456124 w 723900"/>
              <a:gd name="connsiteY9" fmla="*/ 72114 h 723900"/>
              <a:gd name="connsiteX10" fmla="*/ 651631 w 723900"/>
              <a:gd name="connsiteY10" fmla="*/ 456279 h 723900"/>
              <a:gd name="connsiteX11" fmla="*/ 361950 w 723900"/>
              <a:gd name="connsiteY11" fmla="*/ 66675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900" h="723900">
                <a:moveTo>
                  <a:pt x="361950" y="0"/>
                </a:moveTo>
                <a:cubicBezTo>
                  <a:pt x="162051" y="0"/>
                  <a:pt x="0" y="162051"/>
                  <a:pt x="0" y="361950"/>
                </a:cubicBezTo>
                <a:cubicBezTo>
                  <a:pt x="0" y="561849"/>
                  <a:pt x="162051" y="723900"/>
                  <a:pt x="361950" y="723900"/>
                </a:cubicBezTo>
                <a:cubicBezTo>
                  <a:pt x="561849" y="723900"/>
                  <a:pt x="723900" y="561849"/>
                  <a:pt x="723900" y="361950"/>
                </a:cubicBezTo>
                <a:cubicBezTo>
                  <a:pt x="723900" y="162051"/>
                  <a:pt x="561849" y="0"/>
                  <a:pt x="361950" y="0"/>
                </a:cubicBezTo>
                <a:close/>
                <a:moveTo>
                  <a:pt x="361950" y="666750"/>
                </a:moveTo>
                <a:cubicBezTo>
                  <a:pt x="193614" y="666750"/>
                  <a:pt x="57150" y="530286"/>
                  <a:pt x="57150" y="361950"/>
                </a:cubicBezTo>
                <a:cubicBezTo>
                  <a:pt x="57150" y="193614"/>
                  <a:pt x="193614" y="57150"/>
                  <a:pt x="361950" y="57150"/>
                </a:cubicBezTo>
                <a:lnTo>
                  <a:pt x="361950" y="361950"/>
                </a:lnTo>
                <a:lnTo>
                  <a:pt x="456124" y="72114"/>
                </a:lnTo>
                <a:cubicBezTo>
                  <a:pt x="616196" y="124211"/>
                  <a:pt x="703727" y="296207"/>
                  <a:pt x="651631" y="456279"/>
                </a:cubicBezTo>
                <a:cubicBezTo>
                  <a:pt x="610799" y="581737"/>
                  <a:pt x="493886" y="666682"/>
                  <a:pt x="361950" y="6667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fr-FR" sz="1350" dirty="0">
                <a:solidFill>
                  <a:srgbClr val="4472C4"/>
                </a:solidFill>
              </a:rPr>
              <a:t>5 mn</a:t>
            </a:r>
          </a:p>
        </p:txBody>
      </p:sp>
    </p:spTree>
    <p:extLst>
      <p:ext uri="{BB962C8B-B14F-4D97-AF65-F5344CB8AC3E}">
        <p14:creationId xmlns:p14="http://schemas.microsoft.com/office/powerpoint/2010/main" val="1791853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1F3F035-537D-65E9-CCF0-B8D757673AF5}"/>
              </a:ext>
            </a:extLst>
          </p:cNvPr>
          <p:cNvSpPr txBox="1"/>
          <p:nvPr/>
        </p:nvSpPr>
        <p:spPr>
          <a:xfrm>
            <a:off x="1004887" y="361414"/>
            <a:ext cx="6186488" cy="738664"/>
          </a:xfrm>
          <a:custGeom>
            <a:avLst/>
            <a:gdLst>
              <a:gd name="connsiteX0" fmla="*/ 0 w 6186488"/>
              <a:gd name="connsiteY0" fmla="*/ 0 h 738664"/>
              <a:gd name="connsiteX1" fmla="*/ 563658 w 6186488"/>
              <a:gd name="connsiteY1" fmla="*/ 0 h 738664"/>
              <a:gd name="connsiteX2" fmla="*/ 1065451 w 6186488"/>
              <a:gd name="connsiteY2" fmla="*/ 0 h 738664"/>
              <a:gd name="connsiteX3" fmla="*/ 1876568 w 6186488"/>
              <a:gd name="connsiteY3" fmla="*/ 0 h 738664"/>
              <a:gd name="connsiteX4" fmla="*/ 2502091 w 6186488"/>
              <a:gd name="connsiteY4" fmla="*/ 0 h 738664"/>
              <a:gd name="connsiteX5" fmla="*/ 3251343 w 6186488"/>
              <a:gd name="connsiteY5" fmla="*/ 0 h 738664"/>
              <a:gd name="connsiteX6" fmla="*/ 3753136 w 6186488"/>
              <a:gd name="connsiteY6" fmla="*/ 0 h 738664"/>
              <a:gd name="connsiteX7" fmla="*/ 4564253 w 6186488"/>
              <a:gd name="connsiteY7" fmla="*/ 0 h 738664"/>
              <a:gd name="connsiteX8" fmla="*/ 5251641 w 6186488"/>
              <a:gd name="connsiteY8" fmla="*/ 0 h 738664"/>
              <a:gd name="connsiteX9" fmla="*/ 6186488 w 6186488"/>
              <a:gd name="connsiteY9" fmla="*/ 0 h 738664"/>
              <a:gd name="connsiteX10" fmla="*/ 6186488 w 6186488"/>
              <a:gd name="connsiteY10" fmla="*/ 384105 h 738664"/>
              <a:gd name="connsiteX11" fmla="*/ 6186488 w 6186488"/>
              <a:gd name="connsiteY11" fmla="*/ 738664 h 738664"/>
              <a:gd name="connsiteX12" fmla="*/ 5375371 w 6186488"/>
              <a:gd name="connsiteY12" fmla="*/ 738664 h 738664"/>
              <a:gd name="connsiteX13" fmla="*/ 4564253 w 6186488"/>
              <a:gd name="connsiteY13" fmla="*/ 738664 h 738664"/>
              <a:gd name="connsiteX14" fmla="*/ 3753136 w 6186488"/>
              <a:gd name="connsiteY14" fmla="*/ 738664 h 738664"/>
              <a:gd name="connsiteX15" fmla="*/ 3251343 w 6186488"/>
              <a:gd name="connsiteY15" fmla="*/ 738664 h 738664"/>
              <a:gd name="connsiteX16" fmla="*/ 2749550 w 6186488"/>
              <a:gd name="connsiteY16" fmla="*/ 738664 h 738664"/>
              <a:gd name="connsiteX17" fmla="*/ 2247757 w 6186488"/>
              <a:gd name="connsiteY17" fmla="*/ 738664 h 738664"/>
              <a:gd name="connsiteX18" fmla="*/ 1498505 w 6186488"/>
              <a:gd name="connsiteY18" fmla="*/ 738664 h 738664"/>
              <a:gd name="connsiteX19" fmla="*/ 996712 w 6186488"/>
              <a:gd name="connsiteY19" fmla="*/ 738664 h 738664"/>
              <a:gd name="connsiteX20" fmla="*/ 0 w 6186488"/>
              <a:gd name="connsiteY20" fmla="*/ 738664 h 738664"/>
              <a:gd name="connsiteX21" fmla="*/ 0 w 6186488"/>
              <a:gd name="connsiteY21" fmla="*/ 391492 h 738664"/>
              <a:gd name="connsiteX22" fmla="*/ 0 w 6186488"/>
              <a:gd name="connsiteY22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86488" h="738664" fill="none" extrusionOk="0">
                <a:moveTo>
                  <a:pt x="0" y="0"/>
                </a:moveTo>
                <a:cubicBezTo>
                  <a:pt x="220832" y="6865"/>
                  <a:pt x="424310" y="23758"/>
                  <a:pt x="563658" y="0"/>
                </a:cubicBezTo>
                <a:cubicBezTo>
                  <a:pt x="703006" y="-23758"/>
                  <a:pt x="958706" y="18937"/>
                  <a:pt x="1065451" y="0"/>
                </a:cubicBezTo>
                <a:cubicBezTo>
                  <a:pt x="1172196" y="-18937"/>
                  <a:pt x="1665553" y="-2550"/>
                  <a:pt x="1876568" y="0"/>
                </a:cubicBezTo>
                <a:cubicBezTo>
                  <a:pt x="2087583" y="2550"/>
                  <a:pt x="2298508" y="-14558"/>
                  <a:pt x="2502091" y="0"/>
                </a:cubicBezTo>
                <a:cubicBezTo>
                  <a:pt x="2705674" y="14558"/>
                  <a:pt x="2991726" y="3919"/>
                  <a:pt x="3251343" y="0"/>
                </a:cubicBezTo>
                <a:cubicBezTo>
                  <a:pt x="3510960" y="-3919"/>
                  <a:pt x="3591003" y="20135"/>
                  <a:pt x="3753136" y="0"/>
                </a:cubicBezTo>
                <a:cubicBezTo>
                  <a:pt x="3915269" y="-20135"/>
                  <a:pt x="4266585" y="4287"/>
                  <a:pt x="4564253" y="0"/>
                </a:cubicBezTo>
                <a:cubicBezTo>
                  <a:pt x="4861921" y="-4287"/>
                  <a:pt x="4915680" y="-27245"/>
                  <a:pt x="5251641" y="0"/>
                </a:cubicBezTo>
                <a:cubicBezTo>
                  <a:pt x="5587602" y="27245"/>
                  <a:pt x="5865487" y="41386"/>
                  <a:pt x="6186488" y="0"/>
                </a:cubicBezTo>
                <a:cubicBezTo>
                  <a:pt x="6179119" y="162830"/>
                  <a:pt x="6174462" y="288703"/>
                  <a:pt x="6186488" y="384105"/>
                </a:cubicBezTo>
                <a:cubicBezTo>
                  <a:pt x="6198514" y="479508"/>
                  <a:pt x="6170973" y="653124"/>
                  <a:pt x="6186488" y="738664"/>
                </a:cubicBezTo>
                <a:cubicBezTo>
                  <a:pt x="5838149" y="721252"/>
                  <a:pt x="5541179" y="704288"/>
                  <a:pt x="5375371" y="738664"/>
                </a:cubicBezTo>
                <a:cubicBezTo>
                  <a:pt x="5209563" y="773040"/>
                  <a:pt x="4937990" y="768189"/>
                  <a:pt x="4564253" y="738664"/>
                </a:cubicBezTo>
                <a:cubicBezTo>
                  <a:pt x="4190516" y="709139"/>
                  <a:pt x="4149575" y="771634"/>
                  <a:pt x="3753136" y="738664"/>
                </a:cubicBezTo>
                <a:cubicBezTo>
                  <a:pt x="3356697" y="705694"/>
                  <a:pt x="3391207" y="716855"/>
                  <a:pt x="3251343" y="738664"/>
                </a:cubicBezTo>
                <a:cubicBezTo>
                  <a:pt x="3111479" y="760473"/>
                  <a:pt x="2972745" y="727360"/>
                  <a:pt x="2749550" y="738664"/>
                </a:cubicBezTo>
                <a:cubicBezTo>
                  <a:pt x="2526355" y="749968"/>
                  <a:pt x="2447876" y="755443"/>
                  <a:pt x="2247757" y="738664"/>
                </a:cubicBezTo>
                <a:cubicBezTo>
                  <a:pt x="2047638" y="721885"/>
                  <a:pt x="1820163" y="704724"/>
                  <a:pt x="1498505" y="738664"/>
                </a:cubicBezTo>
                <a:cubicBezTo>
                  <a:pt x="1176847" y="772604"/>
                  <a:pt x="1158412" y="724171"/>
                  <a:pt x="996712" y="738664"/>
                </a:cubicBezTo>
                <a:cubicBezTo>
                  <a:pt x="835012" y="753157"/>
                  <a:pt x="430075" y="747786"/>
                  <a:pt x="0" y="738664"/>
                </a:cubicBezTo>
                <a:cubicBezTo>
                  <a:pt x="8996" y="668510"/>
                  <a:pt x="-2369" y="514033"/>
                  <a:pt x="0" y="391492"/>
                </a:cubicBezTo>
                <a:cubicBezTo>
                  <a:pt x="2369" y="268951"/>
                  <a:pt x="13108" y="107950"/>
                  <a:pt x="0" y="0"/>
                </a:cubicBezTo>
                <a:close/>
              </a:path>
              <a:path w="6186488" h="738664" stroke="0" extrusionOk="0">
                <a:moveTo>
                  <a:pt x="0" y="0"/>
                </a:moveTo>
                <a:cubicBezTo>
                  <a:pt x="397786" y="29274"/>
                  <a:pt x="450175" y="-39972"/>
                  <a:pt x="811117" y="0"/>
                </a:cubicBezTo>
                <a:cubicBezTo>
                  <a:pt x="1172059" y="39972"/>
                  <a:pt x="1348369" y="-17245"/>
                  <a:pt x="1498505" y="0"/>
                </a:cubicBezTo>
                <a:cubicBezTo>
                  <a:pt x="1648641" y="17245"/>
                  <a:pt x="1868157" y="-5310"/>
                  <a:pt x="2062163" y="0"/>
                </a:cubicBezTo>
                <a:cubicBezTo>
                  <a:pt x="2256169" y="5310"/>
                  <a:pt x="2422806" y="-4578"/>
                  <a:pt x="2749550" y="0"/>
                </a:cubicBezTo>
                <a:cubicBezTo>
                  <a:pt x="3076294" y="4578"/>
                  <a:pt x="3225963" y="7698"/>
                  <a:pt x="3560668" y="0"/>
                </a:cubicBezTo>
                <a:cubicBezTo>
                  <a:pt x="3895373" y="-7698"/>
                  <a:pt x="3979741" y="-604"/>
                  <a:pt x="4124325" y="0"/>
                </a:cubicBezTo>
                <a:cubicBezTo>
                  <a:pt x="4268909" y="604"/>
                  <a:pt x="4461530" y="-13172"/>
                  <a:pt x="4626118" y="0"/>
                </a:cubicBezTo>
                <a:cubicBezTo>
                  <a:pt x="4790706" y="13172"/>
                  <a:pt x="5034703" y="19978"/>
                  <a:pt x="5313506" y="0"/>
                </a:cubicBezTo>
                <a:cubicBezTo>
                  <a:pt x="5592309" y="-19978"/>
                  <a:pt x="5873469" y="-36004"/>
                  <a:pt x="6186488" y="0"/>
                </a:cubicBezTo>
                <a:cubicBezTo>
                  <a:pt x="6168726" y="94336"/>
                  <a:pt x="6168465" y="248568"/>
                  <a:pt x="6186488" y="376719"/>
                </a:cubicBezTo>
                <a:cubicBezTo>
                  <a:pt x="6204511" y="504870"/>
                  <a:pt x="6185802" y="615831"/>
                  <a:pt x="6186488" y="738664"/>
                </a:cubicBezTo>
                <a:cubicBezTo>
                  <a:pt x="6004321" y="711293"/>
                  <a:pt x="5709969" y="761027"/>
                  <a:pt x="5560965" y="738664"/>
                </a:cubicBezTo>
                <a:cubicBezTo>
                  <a:pt x="5411961" y="716301"/>
                  <a:pt x="5201860" y="721433"/>
                  <a:pt x="4997308" y="738664"/>
                </a:cubicBezTo>
                <a:cubicBezTo>
                  <a:pt x="4792756" y="755895"/>
                  <a:pt x="4544611" y="751581"/>
                  <a:pt x="4371785" y="738664"/>
                </a:cubicBezTo>
                <a:cubicBezTo>
                  <a:pt x="4198959" y="725747"/>
                  <a:pt x="3795397" y="769287"/>
                  <a:pt x="3622532" y="738664"/>
                </a:cubicBezTo>
                <a:cubicBezTo>
                  <a:pt x="3449667" y="708041"/>
                  <a:pt x="3190182" y="745730"/>
                  <a:pt x="2811415" y="738664"/>
                </a:cubicBezTo>
                <a:cubicBezTo>
                  <a:pt x="2432648" y="731598"/>
                  <a:pt x="2406547" y="734322"/>
                  <a:pt x="2062163" y="738664"/>
                </a:cubicBezTo>
                <a:cubicBezTo>
                  <a:pt x="1717779" y="743006"/>
                  <a:pt x="1599757" y="733319"/>
                  <a:pt x="1374775" y="738664"/>
                </a:cubicBezTo>
                <a:cubicBezTo>
                  <a:pt x="1149793" y="744009"/>
                  <a:pt x="975597" y="720511"/>
                  <a:pt x="872982" y="738664"/>
                </a:cubicBezTo>
                <a:cubicBezTo>
                  <a:pt x="770367" y="756817"/>
                  <a:pt x="268389" y="703762"/>
                  <a:pt x="0" y="738664"/>
                </a:cubicBezTo>
                <a:cubicBezTo>
                  <a:pt x="-11793" y="564223"/>
                  <a:pt x="12873" y="480661"/>
                  <a:pt x="0" y="354559"/>
                </a:cubicBezTo>
                <a:cubicBezTo>
                  <a:pt x="-12873" y="228457"/>
                  <a:pt x="-2235" y="10124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100" dirty="0"/>
              <a:t>Utilisation de la fiche métacognition en classe de 6</a:t>
            </a:r>
            <a:r>
              <a:rPr lang="fr-FR" sz="2100" baseline="30000" dirty="0"/>
              <a:t>e</a:t>
            </a:r>
            <a:r>
              <a:rPr lang="fr-FR" sz="2100" dirty="0"/>
              <a:t> </a:t>
            </a:r>
          </a:p>
        </p:txBody>
      </p:sp>
      <p:pic>
        <p:nvPicPr>
          <p:cNvPr id="8" name="Image 7" descr="Une image contenant clipart, art&#10;&#10;Description générée automatiquement">
            <a:extLst>
              <a:ext uri="{FF2B5EF4-FFF2-40B4-BE49-F238E27FC236}">
                <a16:creationId xmlns:a16="http://schemas.microsoft.com/office/drawing/2014/main" id="{53F3083C-A30D-B1AA-AA80-C5323A2FE4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38" y="85724"/>
            <a:ext cx="1200150" cy="1295400"/>
          </a:xfrm>
          <a:prstGeom prst="rect">
            <a:avLst/>
          </a:prstGeom>
        </p:spPr>
      </p:pic>
      <p:sp>
        <p:nvSpPr>
          <p:cNvPr id="2" name="Rectangle : avec coins rognés en diagonale 1">
            <a:extLst>
              <a:ext uri="{FF2B5EF4-FFF2-40B4-BE49-F238E27FC236}">
                <a16:creationId xmlns:a16="http://schemas.microsoft.com/office/drawing/2014/main" id="{1B846950-9EA2-E1E8-8104-EC183EDE758C}"/>
              </a:ext>
            </a:extLst>
          </p:cNvPr>
          <p:cNvSpPr/>
          <p:nvPr/>
        </p:nvSpPr>
        <p:spPr>
          <a:xfrm>
            <a:off x="1651838" y="4332592"/>
            <a:ext cx="2686050" cy="714911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Complété  par l’élève seule</a:t>
            </a:r>
          </a:p>
        </p:txBody>
      </p:sp>
      <p:pic>
        <p:nvPicPr>
          <p:cNvPr id="7" name="Image 6" descr="Une image contenant texte, lettre, document, Police&#10;&#10;Description générée automatiquement">
            <a:extLst>
              <a:ext uri="{FF2B5EF4-FFF2-40B4-BE49-F238E27FC236}">
                <a16:creationId xmlns:a16="http://schemas.microsoft.com/office/drawing/2014/main" id="{51E929CB-FE46-690B-586A-4340E7A7D8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7" b="52689"/>
          <a:stretch/>
        </p:blipFill>
        <p:spPr>
          <a:xfrm>
            <a:off x="276225" y="1019851"/>
            <a:ext cx="4255271" cy="304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Une image contenant texte, lettre, document, Police&#10;&#10;Description générée automatiquement">
            <a:extLst>
              <a:ext uri="{FF2B5EF4-FFF2-40B4-BE49-F238E27FC236}">
                <a16:creationId xmlns:a16="http://schemas.microsoft.com/office/drawing/2014/main" id="{7A3B643D-29C0-5ABE-659C-3611CEB68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99" r="6657" b="10926"/>
          <a:stretch/>
        </p:blipFill>
        <p:spPr>
          <a:xfrm>
            <a:off x="4337887" y="1642723"/>
            <a:ext cx="4529888" cy="2686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2474042F-BAA8-1241-38F0-8213B3FC358F}"/>
              </a:ext>
            </a:extLst>
          </p:cNvPr>
          <p:cNvSpPr/>
          <p:nvPr/>
        </p:nvSpPr>
        <p:spPr>
          <a:xfrm>
            <a:off x="485775" y="1212547"/>
            <a:ext cx="1752600" cy="381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tx2"/>
                </a:solidFill>
              </a:rPr>
              <a:t>Elève EBEP  niveau fragile</a:t>
            </a:r>
          </a:p>
        </p:txBody>
      </p:sp>
    </p:spTree>
    <p:extLst>
      <p:ext uri="{BB962C8B-B14F-4D97-AF65-F5344CB8AC3E}">
        <p14:creationId xmlns:p14="http://schemas.microsoft.com/office/powerpoint/2010/main" val="425971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55239" y="773358"/>
            <a:ext cx="4032876" cy="4107559"/>
          </a:xfrm>
          <a:custGeom>
            <a:avLst/>
            <a:gdLst/>
            <a:ahLst/>
            <a:cxnLst/>
            <a:rect l="l" t="t" r="r" b="b"/>
            <a:pathLst>
              <a:path w="5735646" h="5841861">
                <a:moveTo>
                  <a:pt x="0" y="0"/>
                </a:moveTo>
                <a:lnTo>
                  <a:pt x="5735646" y="0"/>
                </a:lnTo>
                <a:lnTo>
                  <a:pt x="5735646" y="5841862"/>
                </a:lnTo>
                <a:lnTo>
                  <a:pt x="0" y="5841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/>
          </a:p>
        </p:txBody>
      </p:sp>
      <p:sp>
        <p:nvSpPr>
          <p:cNvPr id="3" name="TextBox 3"/>
          <p:cNvSpPr txBox="1"/>
          <p:nvPr/>
        </p:nvSpPr>
        <p:spPr>
          <a:xfrm>
            <a:off x="2525756" y="1963188"/>
            <a:ext cx="1300746" cy="684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7"/>
              </a:lnSpc>
              <a:spcBef>
                <a:spcPct val="0"/>
              </a:spcBef>
            </a:pPr>
            <a:r>
              <a:rPr lang="en-US" sz="1477">
                <a:solidFill>
                  <a:srgbClr val="FFFFFF"/>
                </a:solidFill>
                <a:latin typeface="Beth Ellen"/>
              </a:rPr>
              <a:t>Sentiment d’efficacité personnelle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714875" y="947530"/>
            <a:ext cx="3204696" cy="2667397"/>
          </a:xfrm>
          <a:prstGeom prst="rect">
            <a:avLst/>
          </a:prstGeom>
          <a:solidFill>
            <a:srgbClr val="F3EBD8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0"/>
              </a:lnSpc>
            </a:pPr>
            <a:endParaRPr sz="1266" dirty="0"/>
          </a:p>
          <a:p>
            <a:pPr>
              <a:lnSpc>
                <a:spcPts val="1640"/>
              </a:lnSpc>
            </a:pPr>
            <a:r>
              <a:rPr lang="en-US" sz="1379" dirty="0">
                <a:solidFill>
                  <a:srgbClr val="000000"/>
                </a:solidFill>
                <a:latin typeface="Beth Ellen"/>
              </a:rPr>
              <a:t>Poser la question: à quoi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cela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sert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? </a:t>
            </a:r>
          </a:p>
          <a:p>
            <a:pPr algn="ctr"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 algn="ctr"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</a:pP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Expliciter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les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objectifs</a:t>
            </a: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 algn="ctr"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 algn="ctr"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</a:pP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Permettre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à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l’élève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d’identifier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les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compétences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et les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apprentissages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visés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</a:t>
            </a:r>
          </a:p>
          <a:p>
            <a:pPr algn="ctr"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</a:pPr>
            <a:r>
              <a:rPr lang="en-US" sz="1379" dirty="0">
                <a:solidFill>
                  <a:srgbClr val="000000"/>
                </a:solidFill>
                <a:latin typeface="Beth Ellen"/>
              </a:rPr>
              <a:t>Aider à faire le lien avec le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cours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, entre les disciplines</a:t>
            </a:r>
          </a:p>
          <a:p>
            <a:pPr algn="ctr">
              <a:lnSpc>
                <a:spcPts val="1640"/>
              </a:lnSpc>
              <a:spcBef>
                <a:spcPct val="0"/>
              </a:spcBef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64363" y="132399"/>
            <a:ext cx="602228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6"/>
              </a:lnSpc>
              <a:spcBef>
                <a:spcPct val="0"/>
              </a:spcBef>
            </a:pPr>
            <a:r>
              <a:rPr lang="en-US" sz="1592">
                <a:solidFill>
                  <a:srgbClr val="000000"/>
                </a:solidFill>
                <a:latin typeface="Beth Ellen"/>
              </a:rPr>
              <a:t>Agir sur les facteurs de motivation intrinsèque </a:t>
            </a:r>
          </a:p>
          <a:p>
            <a:pPr algn="ctr">
              <a:lnSpc>
                <a:spcPts val="1896"/>
              </a:lnSpc>
              <a:spcBef>
                <a:spcPct val="0"/>
              </a:spcBef>
            </a:pPr>
            <a:r>
              <a:rPr lang="en-US" sz="1592">
                <a:solidFill>
                  <a:srgbClr val="000000"/>
                </a:solidFill>
                <a:latin typeface="Beth Ellen"/>
              </a:rPr>
              <a:t>en “devoirs faits”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34298" y="1051387"/>
            <a:ext cx="3046709" cy="653381"/>
            <a:chOff x="0" y="0"/>
            <a:chExt cx="5777464" cy="1239003"/>
          </a:xfrm>
        </p:grpSpPr>
        <p:sp>
          <p:nvSpPr>
            <p:cNvPr id="7" name="Freeform 7"/>
            <p:cNvSpPr/>
            <p:nvPr/>
          </p:nvSpPr>
          <p:spPr>
            <a:xfrm>
              <a:off x="575544" y="0"/>
              <a:ext cx="5201920" cy="1239003"/>
            </a:xfrm>
            <a:custGeom>
              <a:avLst/>
              <a:gdLst/>
              <a:ahLst/>
              <a:cxnLst/>
              <a:rect l="l" t="t" r="r" b="b"/>
              <a:pathLst>
                <a:path w="5201920" h="1239003">
                  <a:moveTo>
                    <a:pt x="0" y="0"/>
                  </a:moveTo>
                  <a:lnTo>
                    <a:pt x="5201920" y="0"/>
                  </a:lnTo>
                  <a:lnTo>
                    <a:pt x="5201920" y="1239003"/>
                  </a:lnTo>
                  <a:lnTo>
                    <a:pt x="0" y="1239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266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36910"/>
              <a:ext cx="5201921" cy="389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8"/>
                </a:lnSpc>
                <a:spcBef>
                  <a:spcPct val="0"/>
                </a:spcBef>
              </a:pPr>
              <a:r>
                <a:rPr lang="en-US" sz="1343">
                  <a:solidFill>
                    <a:srgbClr val="000000"/>
                  </a:solidFill>
                  <a:latin typeface="Beth Ellen"/>
                </a:rPr>
                <a:t>2- Agir sur le :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152650" y="1531212"/>
            <a:ext cx="1673854" cy="163108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27C4F"/>
            </a:solidFill>
          </p:spPr>
          <p:txBody>
            <a:bodyPr/>
            <a:lstStyle/>
            <a:p>
              <a:endParaRPr lang="fr-FR" sz="1266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381387" y="1834981"/>
            <a:ext cx="1300746" cy="22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7"/>
              </a:lnSpc>
              <a:spcBef>
                <a:spcPct val="0"/>
              </a:spcBef>
            </a:pPr>
            <a:r>
              <a:rPr lang="en-US" sz="1477">
                <a:solidFill>
                  <a:srgbClr val="FFFFFF"/>
                </a:solidFill>
                <a:latin typeface="Beth Ellen"/>
              </a:rPr>
              <a:t>Sens de l’activité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1136811-4A6D-83A3-E75F-47107685EDE2}"/>
              </a:ext>
            </a:extLst>
          </p:cNvPr>
          <p:cNvSpPr/>
          <p:nvPr/>
        </p:nvSpPr>
        <p:spPr>
          <a:xfrm>
            <a:off x="7800116" y="1051387"/>
            <a:ext cx="1019175" cy="2937787"/>
          </a:xfrm>
          <a:prstGeom prst="ellipse">
            <a:avLst/>
          </a:prstGeom>
          <a:gradFill flip="none" rotWithShape="1">
            <a:gsLst>
              <a:gs pos="0">
                <a:srgbClr val="4CCF9F">
                  <a:tint val="66000"/>
                  <a:satMod val="160000"/>
                </a:srgbClr>
              </a:gs>
              <a:gs pos="50000">
                <a:srgbClr val="4CCF9F">
                  <a:tint val="44500"/>
                  <a:satMod val="160000"/>
                </a:srgbClr>
              </a:gs>
              <a:gs pos="100000">
                <a:srgbClr val="4CCF9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350" dirty="0">
                <a:solidFill>
                  <a:schemeClr val="tx2"/>
                </a:solidFill>
              </a:rPr>
              <a:t>Enseignant prescripteur</a:t>
            </a:r>
          </a:p>
        </p:txBody>
      </p:sp>
    </p:spTree>
    <p:extLst>
      <p:ext uri="{BB962C8B-B14F-4D97-AF65-F5344CB8AC3E}">
        <p14:creationId xmlns:p14="http://schemas.microsoft.com/office/powerpoint/2010/main" val="2072529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8124" y="732539"/>
            <a:ext cx="4032876" cy="4107559"/>
          </a:xfrm>
          <a:custGeom>
            <a:avLst/>
            <a:gdLst/>
            <a:ahLst/>
            <a:cxnLst/>
            <a:rect l="l" t="t" r="r" b="b"/>
            <a:pathLst>
              <a:path w="5735646" h="5841861">
                <a:moveTo>
                  <a:pt x="0" y="0"/>
                </a:moveTo>
                <a:lnTo>
                  <a:pt x="5735646" y="0"/>
                </a:lnTo>
                <a:lnTo>
                  <a:pt x="5735646" y="5841862"/>
                </a:lnTo>
                <a:lnTo>
                  <a:pt x="0" y="5841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/>
          </a:p>
        </p:txBody>
      </p:sp>
      <p:sp>
        <p:nvSpPr>
          <p:cNvPr id="3" name="TextBox 3"/>
          <p:cNvSpPr txBox="1"/>
          <p:nvPr/>
        </p:nvSpPr>
        <p:spPr>
          <a:xfrm>
            <a:off x="4610595" y="971476"/>
            <a:ext cx="3196537" cy="3693319"/>
          </a:xfrm>
          <a:prstGeom prst="rect">
            <a:avLst/>
          </a:prstGeom>
          <a:solidFill>
            <a:srgbClr val="F3EBD8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0"/>
              </a:lnSpc>
            </a:pPr>
            <a:endParaRPr sz="1266" dirty="0"/>
          </a:p>
          <a:p>
            <a:pPr algn="ctr">
              <a:lnSpc>
                <a:spcPts val="1640"/>
              </a:lnSpc>
            </a:pP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Permettre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à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l’élève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de “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vouloir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ce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qu’il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fait” </a:t>
            </a:r>
          </a:p>
          <a:p>
            <a:pPr algn="ctr"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 algn="ctr"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 algn="ctr">
              <a:lnSpc>
                <a:spcPts val="1640"/>
              </a:lnSpc>
            </a:pP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Introduire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une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part de choix :</a:t>
            </a:r>
          </a:p>
          <a:p>
            <a:pPr algn="ctr"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 algn="ctr">
              <a:lnSpc>
                <a:spcPts val="1640"/>
              </a:lnSpc>
            </a:pPr>
            <a:r>
              <a:rPr lang="en-US" sz="1379" dirty="0">
                <a:solidFill>
                  <a:srgbClr val="000000"/>
                </a:solidFill>
                <a:latin typeface="Beth Ellen"/>
              </a:rPr>
              <a:t>*de la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hiérarchie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, de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l’ordre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dans les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activités</a:t>
            </a: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 algn="ctr">
              <a:lnSpc>
                <a:spcPts val="1640"/>
              </a:lnSpc>
            </a:pPr>
            <a:r>
              <a:rPr lang="en-US" sz="1379" dirty="0">
                <a:solidFill>
                  <a:srgbClr val="000000"/>
                </a:solidFill>
                <a:latin typeface="Beth Ellen"/>
              </a:rPr>
              <a:t> </a:t>
            </a:r>
          </a:p>
          <a:p>
            <a:pPr algn="ctr"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</a:pPr>
            <a:r>
              <a:rPr lang="en-US" sz="1379" dirty="0">
                <a:solidFill>
                  <a:srgbClr val="000000"/>
                </a:solidFill>
                <a:latin typeface="Beth Ellen"/>
              </a:rPr>
              <a:t>*de la place dans la salle </a:t>
            </a:r>
          </a:p>
          <a:p>
            <a:pPr algn="ctr"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  <a:spcBef>
                <a:spcPct val="0"/>
              </a:spcBef>
            </a:pPr>
            <a:r>
              <a:rPr lang="en-US" sz="1379" dirty="0">
                <a:solidFill>
                  <a:srgbClr val="000000"/>
                </a:solidFill>
                <a:latin typeface="Beth Ellen"/>
              </a:rPr>
              <a:t>*du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groupe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</a:t>
            </a:r>
          </a:p>
          <a:p>
            <a:pPr>
              <a:lnSpc>
                <a:spcPts val="1640"/>
              </a:lnSpc>
              <a:spcBef>
                <a:spcPct val="0"/>
              </a:spcBef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  <a:spcBef>
                <a:spcPct val="0"/>
              </a:spcBef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  <a:spcBef>
                <a:spcPct val="0"/>
              </a:spcBef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  <a:spcBef>
                <a:spcPct val="0"/>
              </a:spcBef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  <a:spcBef>
                <a:spcPct val="0"/>
              </a:spcBef>
            </a:pPr>
            <a:r>
              <a:rPr lang="en-US" sz="1379" dirty="0">
                <a:solidFill>
                  <a:srgbClr val="000000"/>
                </a:solidFill>
                <a:latin typeface="Beth Ellen"/>
              </a:rPr>
              <a:t>Demander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l’avis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des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élèves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</a:t>
            </a:r>
          </a:p>
          <a:p>
            <a:pPr>
              <a:lnSpc>
                <a:spcPts val="1640"/>
              </a:lnSpc>
              <a:spcBef>
                <a:spcPct val="0"/>
              </a:spcBef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64363" y="132399"/>
            <a:ext cx="602228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6"/>
              </a:lnSpc>
              <a:spcBef>
                <a:spcPct val="0"/>
              </a:spcBef>
            </a:pPr>
            <a:r>
              <a:rPr lang="en-US" sz="1592">
                <a:solidFill>
                  <a:srgbClr val="000000"/>
                </a:solidFill>
                <a:latin typeface="Beth Ellen"/>
              </a:rPr>
              <a:t>Agir sur les facteurs de motivation intrinsèque </a:t>
            </a:r>
          </a:p>
          <a:p>
            <a:pPr algn="ctr">
              <a:lnSpc>
                <a:spcPts val="1896"/>
              </a:lnSpc>
              <a:spcBef>
                <a:spcPct val="0"/>
              </a:spcBef>
            </a:pPr>
            <a:r>
              <a:rPr lang="en-US" sz="1592">
                <a:solidFill>
                  <a:srgbClr val="000000"/>
                </a:solidFill>
                <a:latin typeface="Beth Ellen"/>
              </a:rPr>
              <a:t>en “devoirs faits”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34298" y="1051387"/>
            <a:ext cx="3046709" cy="653381"/>
            <a:chOff x="0" y="0"/>
            <a:chExt cx="5777464" cy="1239003"/>
          </a:xfrm>
        </p:grpSpPr>
        <p:sp>
          <p:nvSpPr>
            <p:cNvPr id="6" name="Freeform 6"/>
            <p:cNvSpPr/>
            <p:nvPr/>
          </p:nvSpPr>
          <p:spPr>
            <a:xfrm>
              <a:off x="575544" y="0"/>
              <a:ext cx="5201920" cy="1239003"/>
            </a:xfrm>
            <a:custGeom>
              <a:avLst/>
              <a:gdLst/>
              <a:ahLst/>
              <a:cxnLst/>
              <a:rect l="l" t="t" r="r" b="b"/>
              <a:pathLst>
                <a:path w="5201920" h="1239003">
                  <a:moveTo>
                    <a:pt x="0" y="0"/>
                  </a:moveTo>
                  <a:lnTo>
                    <a:pt x="5201920" y="0"/>
                  </a:lnTo>
                  <a:lnTo>
                    <a:pt x="5201920" y="1239003"/>
                  </a:lnTo>
                  <a:lnTo>
                    <a:pt x="0" y="1239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266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36910"/>
              <a:ext cx="5201921" cy="389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8"/>
                </a:lnSpc>
                <a:spcBef>
                  <a:spcPct val="0"/>
                </a:spcBef>
              </a:pPr>
              <a:r>
                <a:rPr lang="en-US" sz="1343">
                  <a:solidFill>
                    <a:srgbClr val="000000"/>
                  </a:solidFill>
                  <a:latin typeface="Beth Ellen"/>
                </a:rPr>
                <a:t>2- Agir sur le :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67395" y="1704768"/>
            <a:ext cx="1721035" cy="172103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630A"/>
            </a:solidFill>
          </p:spPr>
          <p:txBody>
            <a:bodyPr/>
            <a:lstStyle/>
            <a:p>
              <a:endParaRPr lang="fr-FR" sz="1266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43244" y="2144012"/>
            <a:ext cx="151864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2"/>
              </a:lnSpc>
              <a:spcBef>
                <a:spcPct val="0"/>
              </a:spcBef>
            </a:pPr>
            <a:r>
              <a:rPr lang="en-US" sz="1598" u="sng">
                <a:solidFill>
                  <a:srgbClr val="FFFFFF"/>
                </a:solidFill>
                <a:latin typeface="Beth Ellen"/>
              </a:rPr>
              <a:t>Sentiment</a:t>
            </a:r>
            <a:r>
              <a:rPr lang="en-US" sz="1598">
                <a:solidFill>
                  <a:srgbClr val="FFFFFF"/>
                </a:solidFill>
                <a:latin typeface="Beth Ellen"/>
              </a:rPr>
              <a:t> d’auto-détermination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ACF3E1-3456-3C11-BDC0-4A6D71F8E06F}"/>
              </a:ext>
            </a:extLst>
          </p:cNvPr>
          <p:cNvSpPr/>
          <p:nvPr/>
        </p:nvSpPr>
        <p:spPr>
          <a:xfrm>
            <a:off x="4191001" y="2144011"/>
            <a:ext cx="419594" cy="1789814"/>
          </a:xfrm>
          <a:prstGeom prst="rect">
            <a:avLst/>
          </a:prstGeom>
          <a:solidFill>
            <a:srgbClr val="F3EB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546898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8124" y="1159718"/>
            <a:ext cx="3391854" cy="3454667"/>
          </a:xfrm>
          <a:custGeom>
            <a:avLst/>
            <a:gdLst/>
            <a:ahLst/>
            <a:cxnLst/>
            <a:rect l="l" t="t" r="r" b="b"/>
            <a:pathLst>
              <a:path w="4823970" h="4913303">
                <a:moveTo>
                  <a:pt x="0" y="0"/>
                </a:moveTo>
                <a:lnTo>
                  <a:pt x="4823970" y="0"/>
                </a:lnTo>
                <a:lnTo>
                  <a:pt x="4823970" y="4913303"/>
                </a:lnTo>
                <a:lnTo>
                  <a:pt x="0" y="4913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66"/>
          </a:p>
        </p:txBody>
      </p:sp>
      <p:sp>
        <p:nvSpPr>
          <p:cNvPr id="3" name="TextBox 3"/>
          <p:cNvSpPr txBox="1"/>
          <p:nvPr/>
        </p:nvSpPr>
        <p:spPr>
          <a:xfrm>
            <a:off x="4572000" y="1513318"/>
            <a:ext cx="2657475" cy="1846659"/>
          </a:xfrm>
          <a:prstGeom prst="rect">
            <a:avLst/>
          </a:prstGeom>
          <a:solidFill>
            <a:srgbClr val="F3EBD8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40"/>
              </a:lnSpc>
            </a:pPr>
            <a:r>
              <a:rPr lang="en-US" sz="2100" b="1" dirty="0" err="1">
                <a:solidFill>
                  <a:srgbClr val="000000"/>
                </a:solidFill>
                <a:latin typeface="Beth Ellen"/>
              </a:rPr>
              <a:t>Réussite</a:t>
            </a:r>
            <a:r>
              <a:rPr lang="en-US" sz="2100" b="1" dirty="0">
                <a:solidFill>
                  <a:srgbClr val="000000"/>
                </a:solidFill>
                <a:latin typeface="Beth Ellen"/>
              </a:rPr>
              <a:t> / </a:t>
            </a:r>
            <a:r>
              <a:rPr lang="en-US" sz="2100" b="1" dirty="0" err="1">
                <a:solidFill>
                  <a:srgbClr val="000000"/>
                </a:solidFill>
                <a:latin typeface="Beth Ellen"/>
              </a:rPr>
              <a:t>fierté</a:t>
            </a:r>
            <a:endParaRPr lang="en-US" sz="2100" b="1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</a:pP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Lieux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</a:t>
            </a: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agréables</a:t>
            </a: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</a:pPr>
            <a:r>
              <a:rPr lang="en-US" sz="1379" dirty="0">
                <a:solidFill>
                  <a:srgbClr val="000000"/>
                </a:solidFill>
                <a:latin typeface="Beth Ellen"/>
              </a:rPr>
              <a:t>Amis</a:t>
            </a:r>
          </a:p>
          <a:p>
            <a:pPr>
              <a:lnSpc>
                <a:spcPts val="1640"/>
              </a:lnSpc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  <a:p>
            <a:pPr>
              <a:lnSpc>
                <a:spcPts val="1640"/>
              </a:lnSpc>
            </a:pPr>
            <a:r>
              <a:rPr lang="en-US" sz="1379" dirty="0" err="1">
                <a:solidFill>
                  <a:srgbClr val="000000"/>
                </a:solidFill>
                <a:latin typeface="Beth Ellen"/>
              </a:rPr>
              <a:t>Goûter</a:t>
            </a:r>
            <a:r>
              <a:rPr lang="en-US" sz="1379" dirty="0">
                <a:solidFill>
                  <a:srgbClr val="000000"/>
                </a:solidFill>
                <a:latin typeface="Beth Ellen"/>
              </a:rPr>
              <a:t> </a:t>
            </a:r>
          </a:p>
          <a:p>
            <a:pPr>
              <a:lnSpc>
                <a:spcPts val="1640"/>
              </a:lnSpc>
              <a:spcBef>
                <a:spcPct val="0"/>
              </a:spcBef>
            </a:pPr>
            <a:endParaRPr lang="en-US" sz="1379" dirty="0">
              <a:solidFill>
                <a:srgbClr val="000000"/>
              </a:solidFill>
              <a:latin typeface="Beth Elle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64363" y="132399"/>
            <a:ext cx="602228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6"/>
              </a:lnSpc>
              <a:spcBef>
                <a:spcPct val="0"/>
              </a:spcBef>
            </a:pPr>
            <a:r>
              <a:rPr lang="en-US" sz="1592">
                <a:solidFill>
                  <a:srgbClr val="000000"/>
                </a:solidFill>
                <a:latin typeface="Beth Ellen"/>
              </a:rPr>
              <a:t>Agir sur les facteurs de motivation intrinsèque </a:t>
            </a:r>
          </a:p>
          <a:p>
            <a:pPr algn="ctr">
              <a:lnSpc>
                <a:spcPts val="1896"/>
              </a:lnSpc>
              <a:spcBef>
                <a:spcPct val="0"/>
              </a:spcBef>
            </a:pPr>
            <a:r>
              <a:rPr lang="en-US" sz="1592">
                <a:solidFill>
                  <a:srgbClr val="000000"/>
                </a:solidFill>
                <a:latin typeface="Beth Ellen"/>
              </a:rPr>
              <a:t>en “devoirs faits”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34298" y="1051387"/>
            <a:ext cx="3046709" cy="653381"/>
            <a:chOff x="0" y="0"/>
            <a:chExt cx="5777464" cy="1239003"/>
          </a:xfrm>
        </p:grpSpPr>
        <p:sp>
          <p:nvSpPr>
            <p:cNvPr id="6" name="Freeform 6"/>
            <p:cNvSpPr/>
            <p:nvPr/>
          </p:nvSpPr>
          <p:spPr>
            <a:xfrm>
              <a:off x="575544" y="0"/>
              <a:ext cx="5201920" cy="1239003"/>
            </a:xfrm>
            <a:custGeom>
              <a:avLst/>
              <a:gdLst/>
              <a:ahLst/>
              <a:cxnLst/>
              <a:rect l="l" t="t" r="r" b="b"/>
              <a:pathLst>
                <a:path w="5201920" h="1239003">
                  <a:moveTo>
                    <a:pt x="0" y="0"/>
                  </a:moveTo>
                  <a:lnTo>
                    <a:pt x="5201920" y="0"/>
                  </a:lnTo>
                  <a:lnTo>
                    <a:pt x="5201920" y="1239003"/>
                  </a:lnTo>
                  <a:lnTo>
                    <a:pt x="0" y="1239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266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36910"/>
              <a:ext cx="5201921" cy="389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8"/>
                </a:lnSpc>
                <a:spcBef>
                  <a:spcPct val="0"/>
                </a:spcBef>
              </a:pPr>
              <a:r>
                <a:rPr lang="en-US" sz="1343">
                  <a:solidFill>
                    <a:srgbClr val="000000"/>
                  </a:solidFill>
                  <a:latin typeface="Beth Ellen"/>
                </a:rPr>
                <a:t>2- Agir sur le :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39876" y="1597832"/>
            <a:ext cx="1515461" cy="151546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C52FF"/>
            </a:solidFill>
          </p:spPr>
          <p:txBody>
            <a:bodyPr/>
            <a:lstStyle/>
            <a:p>
              <a:endParaRPr lang="fr-FR" sz="1266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165053" y="2238657"/>
            <a:ext cx="1300746" cy="22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7"/>
              </a:lnSpc>
              <a:spcBef>
                <a:spcPct val="0"/>
              </a:spcBef>
            </a:pPr>
            <a:r>
              <a:rPr lang="en-US" sz="1477" dirty="0">
                <a:solidFill>
                  <a:srgbClr val="FFFFFF"/>
                </a:solidFill>
                <a:latin typeface="Beth Ellen"/>
              </a:rPr>
              <a:t>Plaisir</a:t>
            </a:r>
          </a:p>
        </p:txBody>
      </p:sp>
    </p:spTree>
    <p:extLst>
      <p:ext uri="{BB962C8B-B14F-4D97-AF65-F5344CB8AC3E}">
        <p14:creationId xmlns:p14="http://schemas.microsoft.com/office/powerpoint/2010/main" val="4182831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ymbole, clipart, Police, logo&#10;&#10;Description générée automatiquement">
            <a:extLst>
              <a:ext uri="{FF2B5EF4-FFF2-40B4-BE49-F238E27FC236}">
                <a16:creationId xmlns:a16="http://schemas.microsoft.com/office/drawing/2014/main" id="{3926EA68-B1CC-8109-825B-F985C6FEF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44" y="482600"/>
            <a:ext cx="4627312" cy="41783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BFBFF07-A391-348D-E712-E053E6C0EA48}"/>
              </a:ext>
            </a:extLst>
          </p:cNvPr>
          <p:cNvSpPr txBox="1"/>
          <p:nvPr/>
        </p:nvSpPr>
        <p:spPr>
          <a:xfrm>
            <a:off x="2416384" y="916745"/>
            <a:ext cx="47026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5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255804-BC2B-B5DE-F7CF-A424A41B7F55}"/>
              </a:ext>
            </a:extLst>
          </p:cNvPr>
          <p:cNvSpPr txBox="1"/>
          <p:nvPr/>
        </p:nvSpPr>
        <p:spPr>
          <a:xfrm>
            <a:off x="325924" y="3503691"/>
            <a:ext cx="33201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Jules (4)</a:t>
            </a:r>
          </a:p>
          <a:p>
            <a:r>
              <a:rPr lang="fr-FR" sz="1350" dirty="0"/>
              <a:t>Pour donner envie de faire ses devoirs…</a:t>
            </a:r>
          </a:p>
        </p:txBody>
      </p:sp>
      <p:pic>
        <p:nvPicPr>
          <p:cNvPr id="5" name="jules 4 conseil aux profs et engagement reduit ok">
            <a:hlinkClick r:id="" action="ppaction://media"/>
            <a:extLst>
              <a:ext uri="{FF2B5EF4-FFF2-40B4-BE49-F238E27FC236}">
                <a16:creationId xmlns:a16="http://schemas.microsoft.com/office/drawing/2014/main" id="{BB3A3CD9-EFDC-927B-A18E-F741B3E805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301" y="431227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3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F276A76-BDE5-51C0-127D-2BC8ABCB1E69}"/>
              </a:ext>
            </a:extLst>
          </p:cNvPr>
          <p:cNvSpPr txBox="1"/>
          <p:nvPr/>
        </p:nvSpPr>
        <p:spPr>
          <a:xfrm>
            <a:off x="1816769" y="1280819"/>
            <a:ext cx="3065480" cy="2166836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850" dirty="0">
                <a:latin typeface="+mj-lt"/>
                <a:ea typeface="+mj-ea"/>
                <a:cs typeface="+mj-cs"/>
              </a:rPr>
              <a:t>La motivation des </a:t>
            </a:r>
            <a:r>
              <a:rPr lang="en-US" sz="2850" dirty="0" err="1">
                <a:latin typeface="+mj-lt"/>
                <a:ea typeface="+mj-ea"/>
                <a:cs typeface="+mj-cs"/>
              </a:rPr>
              <a:t>élèves</a:t>
            </a:r>
            <a:r>
              <a:rPr lang="en-US" sz="2850" dirty="0">
                <a:latin typeface="+mj-lt"/>
                <a:ea typeface="+mj-ea"/>
                <a:cs typeface="+mj-cs"/>
              </a:rPr>
              <a:t> </a:t>
            </a:r>
            <a:r>
              <a:rPr lang="en-US" sz="2850" dirty="0" err="1">
                <a:latin typeface="+mj-lt"/>
                <a:ea typeface="+mj-ea"/>
                <a:cs typeface="+mj-cs"/>
              </a:rPr>
              <a:t>en</a:t>
            </a:r>
            <a:r>
              <a:rPr lang="en-US" sz="2850" dirty="0">
                <a:latin typeface="+mj-lt"/>
                <a:ea typeface="+mj-ea"/>
                <a:cs typeface="+mj-cs"/>
              </a:rPr>
              <a:t> question : </a:t>
            </a:r>
            <a:r>
              <a:rPr lang="en-US" sz="2850" dirty="0" err="1">
                <a:latin typeface="+mj-lt"/>
                <a:ea typeface="+mj-ea"/>
                <a:cs typeface="+mj-cs"/>
              </a:rPr>
              <a:t>quels</a:t>
            </a:r>
            <a:r>
              <a:rPr lang="en-US" sz="2850" dirty="0">
                <a:latin typeface="+mj-lt"/>
                <a:ea typeface="+mj-ea"/>
                <a:cs typeface="+mj-cs"/>
              </a:rPr>
              <a:t> leviers pour </a:t>
            </a:r>
            <a:r>
              <a:rPr lang="en-US" sz="2850" dirty="0" err="1">
                <a:latin typeface="+mj-lt"/>
                <a:ea typeface="+mj-ea"/>
                <a:cs typeface="+mj-cs"/>
              </a:rPr>
              <a:t>motiver</a:t>
            </a:r>
            <a:r>
              <a:rPr lang="en-US" sz="2850" dirty="0">
                <a:latin typeface="+mj-lt"/>
                <a:ea typeface="+mj-ea"/>
                <a:cs typeface="+mj-cs"/>
              </a:rPr>
              <a:t> à « faire </a:t>
            </a:r>
            <a:r>
              <a:rPr lang="en-US" sz="2850" dirty="0" err="1">
                <a:latin typeface="+mj-lt"/>
                <a:ea typeface="+mj-ea"/>
                <a:cs typeface="+mj-cs"/>
              </a:rPr>
              <a:t>ses</a:t>
            </a:r>
            <a:r>
              <a:rPr lang="en-US" sz="2850" dirty="0">
                <a:latin typeface="+mj-lt"/>
                <a:ea typeface="+mj-ea"/>
                <a:cs typeface="+mj-cs"/>
              </a:rPr>
              <a:t> devoirs »? </a:t>
            </a:r>
          </a:p>
        </p:txBody>
      </p:sp>
      <p:pic>
        <p:nvPicPr>
          <p:cNvPr id="6" name="Image 5" descr="Une image contenant personne, habits, intérieur, Visage humain&#10;&#10;Description générée automatiquement">
            <a:extLst>
              <a:ext uri="{FF2B5EF4-FFF2-40B4-BE49-F238E27FC236}">
                <a16:creationId xmlns:a16="http://schemas.microsoft.com/office/drawing/2014/main" id="{20CC408A-24F8-DAF7-89B9-5A9A29774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6" y="81920"/>
            <a:ext cx="3403715" cy="453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833DC77-BA7F-5CB6-E439-293BF095B317}"/>
              </a:ext>
            </a:extLst>
          </p:cNvPr>
          <p:cNvSpPr txBox="1"/>
          <p:nvPr/>
        </p:nvSpPr>
        <p:spPr>
          <a:xfrm>
            <a:off x="1375677" y="4344358"/>
            <a:ext cx="31963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Anne Philippon, formatrice et enseignante </a:t>
            </a:r>
          </a:p>
        </p:txBody>
      </p:sp>
    </p:spTree>
    <p:extLst>
      <p:ext uri="{BB962C8B-B14F-4D97-AF65-F5344CB8AC3E}">
        <p14:creationId xmlns:p14="http://schemas.microsoft.com/office/powerpoint/2010/main" val="357246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C4FB1E-63B5-C120-AE90-139780F420F5}"/>
              </a:ext>
            </a:extLst>
          </p:cNvPr>
          <p:cNvSpPr txBox="1"/>
          <p:nvPr/>
        </p:nvSpPr>
        <p:spPr>
          <a:xfrm>
            <a:off x="1627147" y="373506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Bibliographie et liens utiles :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049A48-6D58-A1FF-A649-D7DF794AEE68}"/>
              </a:ext>
            </a:extLst>
          </p:cNvPr>
          <p:cNvSpPr txBox="1"/>
          <p:nvPr/>
        </p:nvSpPr>
        <p:spPr>
          <a:xfrm>
            <a:off x="1238358" y="982585"/>
            <a:ext cx="7817371" cy="398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50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35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la motivation scolaire:</a:t>
            </a:r>
          </a:p>
          <a:p>
            <a:r>
              <a:rPr lang="fr-FR" sz="1350" dirty="0"/>
              <a:t>Fabien Fenouillet, Alain Lieury, 2006, </a:t>
            </a:r>
            <a:r>
              <a:rPr lang="fr-FR" sz="1350" i="1" dirty="0"/>
              <a:t>motivation et réussite scolaire</a:t>
            </a:r>
            <a:r>
              <a:rPr lang="fr-FR" sz="1350" dirty="0"/>
              <a:t>, 2</a:t>
            </a:r>
            <a:r>
              <a:rPr lang="fr-FR" sz="1350" baseline="30000" dirty="0"/>
              <a:t>e</a:t>
            </a:r>
            <a:r>
              <a:rPr lang="fr-FR" sz="1350" dirty="0"/>
              <a:t> </a:t>
            </a:r>
            <a:r>
              <a:rPr lang="fr-FR" sz="1350" dirty="0" err="1"/>
              <a:t>edition</a:t>
            </a:r>
            <a:r>
              <a:rPr lang="fr-FR" sz="1350" dirty="0"/>
              <a:t>, Dunod.</a:t>
            </a:r>
          </a:p>
          <a:p>
            <a:r>
              <a:rPr lang="fr-FR" sz="1350" dirty="0"/>
              <a:t>VIAU</a:t>
            </a:r>
            <a:r>
              <a:rPr lang="fr-FR" sz="1350" dirty="0">
                <a:ea typeface="+mn-lt"/>
                <a:cs typeface="+mn-lt"/>
              </a:rPr>
              <a:t> Rolland, 2009. </a:t>
            </a:r>
            <a:r>
              <a:rPr lang="fr-FR" sz="1350" i="1" dirty="0">
                <a:ea typeface="+mn-lt"/>
                <a:cs typeface="+mn-lt"/>
              </a:rPr>
              <a:t>La motivation en contexte scolaire</a:t>
            </a:r>
            <a:r>
              <a:rPr lang="fr-FR" sz="1350" dirty="0">
                <a:ea typeface="+mn-lt"/>
                <a:cs typeface="+mn-lt"/>
              </a:rPr>
              <a:t>, De Boeck, Bruxelles.</a:t>
            </a:r>
          </a:p>
          <a:p>
            <a:r>
              <a:rPr lang="fr-FR" sz="1350" dirty="0"/>
              <a:t>Daniel Favre,2015.  </a:t>
            </a:r>
            <a:r>
              <a:rPr lang="fr-FR" sz="1350" i="1" dirty="0"/>
              <a:t>Cessons de démotiver les élèves</a:t>
            </a:r>
            <a:r>
              <a:rPr lang="fr-FR" sz="1350" dirty="0"/>
              <a:t>, 2</a:t>
            </a:r>
            <a:r>
              <a:rPr lang="fr-FR" sz="1350" baseline="30000" dirty="0"/>
              <a:t>e</a:t>
            </a:r>
            <a:r>
              <a:rPr lang="fr-FR" sz="1350" dirty="0"/>
              <a:t> édition, Dunod.</a:t>
            </a:r>
          </a:p>
          <a:p>
            <a:r>
              <a:rPr lang="fr-FR" sz="135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Conférence de Rolland Viau: </a:t>
            </a:r>
            <a:r>
              <a:rPr lang="fr-FR" sz="135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https://www.youtube.com/watch?v=30h3q-jai9I</a:t>
            </a:r>
            <a:endParaRPr lang="fr-FR" sz="1350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350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35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Parcours </a:t>
            </a:r>
            <a:r>
              <a:rPr lang="fr-FR" sz="1350" u="sng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M@gistère</a:t>
            </a:r>
            <a:r>
              <a:rPr lang="fr-FR" sz="135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sz="1350" u="sng" dirty="0">
                <a:solidFill>
                  <a:srgbClr val="1155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https://magistere.education.fr/dgesco/course/view.php?id=2252</a:t>
            </a:r>
            <a:endParaRPr lang="fr-FR" sz="1350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350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35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télécharger: </a:t>
            </a:r>
          </a:p>
          <a:p>
            <a:r>
              <a:rPr lang="fr-FR" sz="8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Représentation et enjeux du travail personnel de l’élève : </a:t>
            </a:r>
            <a:r>
              <a:rPr lang="fr-FR" sz="82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dossier de veille de l’IFE</a:t>
            </a:r>
            <a:endParaRPr lang="fr-FR" sz="825" u="sng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825" dirty="0">
                <a:latin typeface="Arial" panose="020B0604020202020204" pitchFamily="34" charset="0"/>
                <a:cs typeface="Times New Roman" panose="02020603050405020304" pitchFamily="18" charset="0"/>
              </a:rPr>
              <a:t>Le travail personnel de l’élève dans et hors la classe</a:t>
            </a:r>
            <a:r>
              <a:rPr lang="fr-FR" sz="825" u="sng" dirty="0">
                <a:solidFill>
                  <a:srgbClr val="6052C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825" u="sng" dirty="0">
                <a:solidFill>
                  <a:srgbClr val="6052C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dossier </a:t>
            </a:r>
            <a:r>
              <a:rPr lang="fr-FR" sz="825" dirty="0"/>
              <a:t>coordonné par </a:t>
            </a:r>
            <a:r>
              <a:rPr lang="fr-FR" sz="825" dirty="0" err="1"/>
              <a:t>Cl.Bisson-Vaivre</a:t>
            </a:r>
            <a:r>
              <a:rPr lang="fr-FR" sz="825" dirty="0"/>
              <a:t>, Canopé</a:t>
            </a:r>
            <a:endParaRPr lang="fr-FR" sz="825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825" dirty="0">
                <a:latin typeface="Arial" panose="020B0604020202020204" pitchFamily="34" charset="0"/>
                <a:cs typeface="Times New Roman" panose="02020603050405020304" pitchFamily="18" charset="0"/>
              </a:rPr>
              <a:t>Le travail personnel des élèves en dehors de la classe </a:t>
            </a:r>
            <a:r>
              <a:rPr lang="fr-FR" sz="82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Observatoire des Pratiques en Éducation Prioritaire (</a:t>
            </a:r>
            <a:r>
              <a:rPr lang="fr-FR" sz="82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ac.Créteil</a:t>
            </a:r>
            <a:r>
              <a:rPr lang="fr-FR" sz="82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 ): </a:t>
            </a:r>
            <a:r>
              <a:rPr lang="fr-FR" sz="82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hlinkClick r:id="rId6"/>
              </a:rPr>
              <a:t>12 recommandations </a:t>
            </a:r>
            <a:r>
              <a:rPr lang="fr-FR" sz="82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; </a:t>
            </a:r>
            <a:r>
              <a:rPr lang="fr-FR" sz="82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hlinkClick r:id="rId7"/>
              </a:rPr>
              <a:t>rapport complet</a:t>
            </a:r>
            <a:endParaRPr lang="fr-FR" sz="825" dirty="0"/>
          </a:p>
          <a:p>
            <a:endParaRPr lang="fr-FR" sz="1350" dirty="0"/>
          </a:p>
          <a:p>
            <a:r>
              <a:rPr lang="fr-FR" sz="1350" u="sng" dirty="0"/>
              <a:t>Conférences en ligne:</a:t>
            </a:r>
          </a:p>
          <a:p>
            <a:pPr marL="33338">
              <a:lnSpc>
                <a:spcPct val="107000"/>
              </a:lnSpc>
              <a:spcAft>
                <a:spcPts val="600"/>
              </a:spcAft>
            </a:pPr>
            <a:r>
              <a:rPr lang="fr-FR" sz="135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Patrick Rayou </a:t>
            </a:r>
            <a:r>
              <a:rPr lang="fr-FR" sz="675" b="1" u="sng" dirty="0">
                <a:solidFill>
                  <a:srgbClr val="1155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https://www.dailymotion.com/video/x7g0jch</a:t>
            </a:r>
            <a:r>
              <a:rPr lang="fr-FR" sz="675" b="1" u="sng" dirty="0">
                <a:solidFill>
                  <a:srgbClr val="1155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35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 </a:t>
            </a:r>
            <a:r>
              <a:rPr lang="fr-FR" sz="900" b="1" u="sng" dirty="0">
                <a:solidFill>
                  <a:srgbClr val="1155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https://www.youtube.com/watch?v=Z_1nBdUAaBM</a:t>
            </a:r>
            <a:endParaRPr lang="fr-F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38">
              <a:lnSpc>
                <a:spcPct val="107000"/>
              </a:lnSpc>
              <a:spcAft>
                <a:spcPts val="600"/>
              </a:spcAft>
            </a:pPr>
            <a:r>
              <a:rPr lang="fr-FR" sz="135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André Tricot </a:t>
            </a:r>
            <a:r>
              <a:rPr lang="fr-FR" sz="13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"Devoirs utiles" : </a:t>
            </a:r>
            <a:r>
              <a:rPr lang="fr-FR" sz="1350" u="sng" dirty="0">
                <a:solidFill>
                  <a:srgbClr val="1155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 https://www.dailymotion.com/video/x690psf</a:t>
            </a:r>
            <a:endParaRPr lang="fr-F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35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0DDFF1-5F09-18C2-A24A-197D59E5D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2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pic>
        <p:nvPicPr>
          <p:cNvPr id="1025" name="Image 2" descr="un document">
            <a:extLst>
              <a:ext uri="{FF2B5EF4-FFF2-40B4-BE49-F238E27FC236}">
                <a16:creationId xmlns:a16="http://schemas.microsoft.com/office/drawing/2014/main" id="{A3C4BE5D-CCB0-FD3B-F1CA-12134CB22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257175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40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èche vers le bas 34"/>
          <p:cNvSpPr/>
          <p:nvPr/>
        </p:nvSpPr>
        <p:spPr>
          <a:xfrm>
            <a:off x="4355976" y="2571750"/>
            <a:ext cx="378042" cy="270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6" name="Flèche vers le bas 35"/>
          <p:cNvSpPr/>
          <p:nvPr/>
        </p:nvSpPr>
        <p:spPr>
          <a:xfrm rot="3494184">
            <a:off x="3247127" y="2020447"/>
            <a:ext cx="378042" cy="270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7" name="Flèche vers le bas 36"/>
          <p:cNvSpPr/>
          <p:nvPr/>
        </p:nvSpPr>
        <p:spPr>
          <a:xfrm rot="17868236">
            <a:off x="5400665" y="2072845"/>
            <a:ext cx="378042" cy="270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  <a:latin typeface="Gill Sans MT"/>
            </a:endParaRPr>
          </a:p>
        </p:txBody>
      </p:sp>
      <p:grpSp>
        <p:nvGrpSpPr>
          <p:cNvPr id="4" name="Groupe 17"/>
          <p:cNvGrpSpPr/>
          <p:nvPr/>
        </p:nvGrpSpPr>
        <p:grpSpPr>
          <a:xfrm>
            <a:off x="3869922" y="1815669"/>
            <a:ext cx="1296144" cy="461665"/>
            <a:chOff x="755576" y="4941168"/>
            <a:chExt cx="1728192" cy="615553"/>
          </a:xfrm>
        </p:grpSpPr>
        <p:sp>
          <p:nvSpPr>
            <p:cNvPr id="19" name="ZoneTexte 18"/>
            <p:cNvSpPr txBox="1"/>
            <p:nvPr/>
          </p:nvSpPr>
          <p:spPr>
            <a:xfrm>
              <a:off x="755576" y="4941168"/>
              <a:ext cx="378736" cy="615553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prstClr val="white"/>
                  </a:solidFill>
                  <a:latin typeface="Gill Sans MT"/>
                </a:rPr>
                <a:t>-</a:t>
              </a:r>
            </a:p>
          </p:txBody>
        </p:sp>
        <p:sp>
          <p:nvSpPr>
            <p:cNvPr id="20" name="Double flèche horizontale 19"/>
            <p:cNvSpPr/>
            <p:nvPr/>
          </p:nvSpPr>
          <p:spPr>
            <a:xfrm>
              <a:off x="755576" y="5085184"/>
              <a:ext cx="1728192" cy="432048"/>
            </a:xfrm>
            <a:prstGeom prst="leftRightArrow">
              <a:avLst/>
            </a:prstGeom>
            <a:noFill/>
            <a:ln w="3492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>
                  <a:solidFill>
                    <a:prstClr val="white"/>
                  </a:solidFill>
                  <a:latin typeface="Gill Sans MT"/>
                </a:rPr>
                <a:t>         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123728" y="5085184"/>
              <a:ext cx="319319" cy="430886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500" b="1" dirty="0">
                  <a:solidFill>
                    <a:prstClr val="white"/>
                  </a:solidFill>
                  <a:latin typeface="Gill Sans MT"/>
                </a:rPr>
                <a:t>+</a:t>
              </a:r>
            </a:p>
          </p:txBody>
        </p:sp>
      </p:grpSp>
      <p:sp>
        <p:nvSpPr>
          <p:cNvPr id="31" name="Ellipse 30"/>
          <p:cNvSpPr/>
          <p:nvPr/>
        </p:nvSpPr>
        <p:spPr>
          <a:xfrm>
            <a:off x="3360075" y="897564"/>
            <a:ext cx="2339114" cy="167418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  <a:latin typeface="Gill Sans MT"/>
              </a:rPr>
              <a:t>Dynamique motivationnelle</a:t>
            </a:r>
          </a:p>
          <a:p>
            <a:pPr algn="ctr"/>
            <a:r>
              <a:rPr lang="fr-FR" dirty="0">
                <a:solidFill>
                  <a:prstClr val="white"/>
                </a:solidFill>
                <a:latin typeface="Gill Sans MT"/>
              </a:rPr>
              <a:t>de l’élève</a:t>
            </a:r>
          </a:p>
          <a:p>
            <a:pPr algn="ctr"/>
            <a:endParaRPr lang="fr-FR" sz="1350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1331640" y="2247714"/>
            <a:ext cx="2106234" cy="14041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  <a:alpha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rgbClr val="8E736A">
                    <a:lumMod val="20000"/>
                    <a:lumOff val="80000"/>
                  </a:srgbClr>
                </a:solidFill>
                <a:latin typeface="Gill Sans MT"/>
              </a:rPr>
              <a:t>Engagement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3545886" y="2841780"/>
            <a:ext cx="2106234" cy="14041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5">
                <a:lumMod val="75000"/>
                <a:alpha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rgbClr val="8E736A">
                    <a:lumMod val="20000"/>
                    <a:lumOff val="80000"/>
                  </a:srgbClr>
                </a:solidFill>
                <a:latin typeface="Gill Sans MT"/>
              </a:rPr>
              <a:t>Persévérance</a:t>
            </a:r>
          </a:p>
          <a:p>
            <a:pPr algn="ctr"/>
            <a:endParaRPr lang="fr-FR" sz="1350" b="1" dirty="0">
              <a:solidFill>
                <a:srgbClr val="8E736A">
                  <a:lumMod val="20000"/>
                  <a:lumOff val="80000"/>
                </a:srgbClr>
              </a:solidFill>
              <a:latin typeface="Gill Sans MT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5760132" y="1707654"/>
            <a:ext cx="2106234" cy="14041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  <a:alpha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rgbClr val="8E736A">
                    <a:lumMod val="20000"/>
                    <a:lumOff val="80000"/>
                  </a:srgbClr>
                </a:solidFill>
                <a:latin typeface="Gill Sans MT"/>
              </a:rPr>
              <a:t>But d’apprentissage</a:t>
            </a:r>
          </a:p>
          <a:p>
            <a:pPr algn="ctr"/>
            <a:endParaRPr lang="fr-FR" sz="1350" b="1" dirty="0">
              <a:solidFill>
                <a:srgbClr val="8E736A">
                  <a:lumMod val="20000"/>
                  <a:lumOff val="80000"/>
                </a:srgbClr>
              </a:solidFill>
              <a:latin typeface="Gill Sans MT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6138174" y="2517747"/>
            <a:ext cx="1296144" cy="461665"/>
            <a:chOff x="755576" y="4941168"/>
            <a:chExt cx="1728192" cy="615553"/>
          </a:xfrm>
        </p:grpSpPr>
        <p:sp>
          <p:nvSpPr>
            <p:cNvPr id="30" name="ZoneTexte 29"/>
            <p:cNvSpPr txBox="1"/>
            <p:nvPr/>
          </p:nvSpPr>
          <p:spPr>
            <a:xfrm>
              <a:off x="755576" y="4941168"/>
              <a:ext cx="378736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prstClr val="white"/>
                  </a:solidFill>
                  <a:latin typeface="Gill Sans MT"/>
                </a:rPr>
                <a:t>-</a:t>
              </a:r>
            </a:p>
          </p:txBody>
        </p:sp>
        <p:sp>
          <p:nvSpPr>
            <p:cNvPr id="38" name="Double flèche horizontale 37"/>
            <p:cNvSpPr/>
            <p:nvPr/>
          </p:nvSpPr>
          <p:spPr>
            <a:xfrm>
              <a:off x="755576" y="5085184"/>
              <a:ext cx="1728192" cy="432048"/>
            </a:xfrm>
            <a:prstGeom prst="leftRightArrow">
              <a:avLst/>
            </a:prstGeom>
            <a:noFill/>
            <a:ln w="3492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>
                  <a:solidFill>
                    <a:prstClr val="white"/>
                  </a:solidFill>
                  <a:latin typeface="Gill Sans MT"/>
                </a:rPr>
                <a:t>         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2123728" y="5085184"/>
              <a:ext cx="319319" cy="430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500" b="1" dirty="0">
                  <a:solidFill>
                    <a:prstClr val="white"/>
                  </a:solidFill>
                  <a:latin typeface="Gill Sans MT"/>
                </a:rPr>
                <a:t>+</a:t>
              </a: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3923928" y="3543861"/>
            <a:ext cx="1296144" cy="461665"/>
            <a:chOff x="755576" y="4941168"/>
            <a:chExt cx="1728192" cy="615553"/>
          </a:xfrm>
        </p:grpSpPr>
        <p:sp>
          <p:nvSpPr>
            <p:cNvPr id="41" name="ZoneTexte 40"/>
            <p:cNvSpPr txBox="1"/>
            <p:nvPr/>
          </p:nvSpPr>
          <p:spPr>
            <a:xfrm>
              <a:off x="755576" y="4941168"/>
              <a:ext cx="378736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prstClr val="white"/>
                  </a:solidFill>
                  <a:latin typeface="Gill Sans MT"/>
                </a:rPr>
                <a:t>-</a:t>
              </a:r>
            </a:p>
          </p:txBody>
        </p:sp>
        <p:sp>
          <p:nvSpPr>
            <p:cNvPr id="42" name="Double flèche horizontale 41"/>
            <p:cNvSpPr/>
            <p:nvPr/>
          </p:nvSpPr>
          <p:spPr>
            <a:xfrm>
              <a:off x="755576" y="5085184"/>
              <a:ext cx="1728192" cy="432048"/>
            </a:xfrm>
            <a:prstGeom prst="leftRightArrow">
              <a:avLst/>
            </a:prstGeom>
            <a:noFill/>
            <a:ln w="3492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>
                  <a:solidFill>
                    <a:prstClr val="white"/>
                  </a:solidFill>
                  <a:latin typeface="Gill Sans MT"/>
                </a:rPr>
                <a:t>         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2123728" y="5085184"/>
              <a:ext cx="319319" cy="430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500" b="1" dirty="0">
                  <a:solidFill>
                    <a:prstClr val="white"/>
                  </a:solidFill>
                  <a:latin typeface="Gill Sans MT"/>
                </a:rPr>
                <a:t>+</a:t>
              </a: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1709682" y="2949795"/>
            <a:ext cx="1296144" cy="461665"/>
            <a:chOff x="755576" y="4941168"/>
            <a:chExt cx="1728192" cy="615553"/>
          </a:xfrm>
        </p:grpSpPr>
        <p:sp>
          <p:nvSpPr>
            <p:cNvPr id="45" name="ZoneTexte 44"/>
            <p:cNvSpPr txBox="1"/>
            <p:nvPr/>
          </p:nvSpPr>
          <p:spPr>
            <a:xfrm>
              <a:off x="755576" y="4941168"/>
              <a:ext cx="378736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prstClr val="white"/>
                  </a:solidFill>
                  <a:latin typeface="Gill Sans MT"/>
                </a:rPr>
                <a:t>-</a:t>
              </a:r>
            </a:p>
          </p:txBody>
        </p:sp>
        <p:sp>
          <p:nvSpPr>
            <p:cNvPr id="46" name="Double flèche horizontale 45"/>
            <p:cNvSpPr/>
            <p:nvPr/>
          </p:nvSpPr>
          <p:spPr>
            <a:xfrm>
              <a:off x="755576" y="5085184"/>
              <a:ext cx="1728192" cy="432048"/>
            </a:xfrm>
            <a:prstGeom prst="leftRightArrow">
              <a:avLst/>
            </a:prstGeom>
            <a:noFill/>
            <a:ln w="3492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>
                  <a:solidFill>
                    <a:prstClr val="white"/>
                  </a:solidFill>
                  <a:latin typeface="Gill Sans MT"/>
                </a:rPr>
                <a:t>         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2123728" y="5085184"/>
              <a:ext cx="319319" cy="430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500" b="1" dirty="0">
                  <a:solidFill>
                    <a:prstClr val="white"/>
                  </a:solidFill>
                  <a:latin typeface="Gill Sans MT"/>
                </a:rPr>
                <a:t>+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07B197C-AC39-AB98-C2E4-D64D0570C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5" y="414692"/>
            <a:ext cx="8915118" cy="3788925"/>
          </a:xfrm>
          <a:prstGeom prst="rect">
            <a:avLst/>
          </a:prstGeom>
        </p:spPr>
      </p:pic>
      <p:sp>
        <p:nvSpPr>
          <p:cNvPr id="11" name="Légende : flèche vers le haut 10">
            <a:extLst>
              <a:ext uri="{FF2B5EF4-FFF2-40B4-BE49-F238E27FC236}">
                <a16:creationId xmlns:a16="http://schemas.microsoft.com/office/drawing/2014/main" id="{D30F367B-18AB-B417-155D-CBA28E0D52C8}"/>
              </a:ext>
            </a:extLst>
          </p:cNvPr>
          <p:cNvSpPr/>
          <p:nvPr/>
        </p:nvSpPr>
        <p:spPr>
          <a:xfrm>
            <a:off x="7382405" y="2018621"/>
            <a:ext cx="1541388" cy="1106258"/>
          </a:xfrm>
          <a:prstGeom prst="upArrowCallout">
            <a:avLst/>
          </a:prstGeom>
          <a:solidFill>
            <a:srgbClr val="08CC78">
              <a:lumMod val="50000"/>
            </a:srgbClr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fr-FR" sz="1050" kern="0" dirty="0">
                <a:solidFill>
                  <a:srgbClr val="FFFFFF"/>
                </a:solidFill>
                <a:latin typeface="Corbel" panose="020B0503020204020204"/>
              </a:rPr>
              <a:t>L’élève s’engage pour le plaisir procuré par l’activité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86004F-6C2D-ADF4-CAED-0700B16AD9EB}"/>
              </a:ext>
            </a:extLst>
          </p:cNvPr>
          <p:cNvSpPr/>
          <p:nvPr/>
        </p:nvSpPr>
        <p:spPr>
          <a:xfrm>
            <a:off x="112745" y="4055254"/>
            <a:ext cx="1732190" cy="13471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Flèche : double flèche horizontale 9">
            <a:extLst>
              <a:ext uri="{FF2B5EF4-FFF2-40B4-BE49-F238E27FC236}">
                <a16:creationId xmlns:a16="http://schemas.microsoft.com/office/drawing/2014/main" id="{281E85BF-08E5-D649-DC3B-7F0D88CD1552}"/>
              </a:ext>
            </a:extLst>
          </p:cNvPr>
          <p:cNvSpPr/>
          <p:nvPr/>
        </p:nvSpPr>
        <p:spPr>
          <a:xfrm>
            <a:off x="649293" y="4290332"/>
            <a:ext cx="8182040" cy="382884"/>
          </a:xfrm>
          <a:prstGeom prst="leftRightArrow">
            <a:avLst/>
          </a:prstGeom>
          <a:gradFill flip="none" rotWithShape="1">
            <a:gsLst>
              <a:gs pos="29000">
                <a:srgbClr val="08CC78">
                  <a:lumMod val="40000"/>
                  <a:lumOff val="60000"/>
                </a:srgbClr>
              </a:gs>
              <a:gs pos="82000">
                <a:srgbClr val="08CC78">
                  <a:lumMod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solidFill>
              <a:srgbClr val="FFC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fr-FR" b="1" kern="0" dirty="0">
                <a:solidFill>
                  <a:srgbClr val="FFFFFF"/>
                </a:solidFill>
                <a:latin typeface="Corbel" panose="020B0503020204020204"/>
              </a:rPr>
              <a:t>Persistance</a:t>
            </a:r>
            <a:r>
              <a:rPr lang="fr-FR" kern="0" dirty="0">
                <a:solidFill>
                  <a:srgbClr val="FFFFFF"/>
                </a:solidFill>
                <a:latin typeface="Corbel" panose="020B0503020204020204"/>
              </a:rPr>
              <a:t> </a:t>
            </a:r>
            <a:r>
              <a:rPr lang="fr-FR" sz="1350" kern="0" dirty="0">
                <a:solidFill>
                  <a:srgbClr val="FFFFFF"/>
                </a:solidFill>
                <a:latin typeface="Corbel" panose="020B0503020204020204"/>
              </a:rPr>
              <a:t>de l’effort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C9B49FA-9501-3E4E-4036-16DFC3482CF0}"/>
              </a:ext>
            </a:extLst>
          </p:cNvPr>
          <p:cNvSpPr txBox="1"/>
          <p:nvPr/>
        </p:nvSpPr>
        <p:spPr>
          <a:xfrm>
            <a:off x="892523" y="179614"/>
            <a:ext cx="71192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Dans quel système motivationnel se situe l’élève dans le dispositif « devoirs faits »?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F33356-EC00-9DFE-BAF2-235421986246}"/>
              </a:ext>
            </a:extLst>
          </p:cNvPr>
          <p:cNvSpPr/>
          <p:nvPr/>
        </p:nvSpPr>
        <p:spPr>
          <a:xfrm>
            <a:off x="218793" y="123002"/>
            <a:ext cx="706171" cy="2769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Freeform 30">
            <a:extLst>
              <a:ext uri="{FF2B5EF4-FFF2-40B4-BE49-F238E27FC236}">
                <a16:creationId xmlns:a16="http://schemas.microsoft.com/office/drawing/2014/main" id="{F3C1E3EB-93BE-E66D-BEFC-1A43AC8ADAD7}"/>
              </a:ext>
            </a:extLst>
          </p:cNvPr>
          <p:cNvSpPr/>
          <p:nvPr/>
        </p:nvSpPr>
        <p:spPr>
          <a:xfrm>
            <a:off x="518595" y="240352"/>
            <a:ext cx="106566" cy="174341"/>
          </a:xfrm>
          <a:custGeom>
            <a:avLst/>
            <a:gdLst/>
            <a:ahLst/>
            <a:cxnLst/>
            <a:rect l="l" t="t" r="r" b="b"/>
            <a:pathLst>
              <a:path w="151560" h="247952">
                <a:moveTo>
                  <a:pt x="0" y="0"/>
                </a:moveTo>
                <a:lnTo>
                  <a:pt x="151560" y="0"/>
                </a:lnTo>
                <a:lnTo>
                  <a:pt x="151560" y="247952"/>
                </a:lnTo>
                <a:lnTo>
                  <a:pt x="0" y="247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42938">
              <a:defRPr/>
            </a:pPr>
            <a:endParaRPr lang="fr-FR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004AEF-D777-C241-3C5F-73451F53DC5E}"/>
              </a:ext>
            </a:extLst>
          </p:cNvPr>
          <p:cNvSpPr txBox="1"/>
          <p:nvPr/>
        </p:nvSpPr>
        <p:spPr>
          <a:xfrm>
            <a:off x="889041" y="2945235"/>
            <a:ext cx="133085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/>
              <a:t>- se soumet à l’injonction </a:t>
            </a:r>
          </a:p>
          <a:p>
            <a:r>
              <a:rPr lang="fr-FR" sz="900" dirty="0"/>
              <a:t>- veut éviter une sanction </a:t>
            </a:r>
          </a:p>
          <a:p>
            <a:r>
              <a:rPr lang="fr-FR" sz="900" dirty="0"/>
              <a:t>- souhaite une récompense</a:t>
            </a:r>
          </a:p>
          <a:p>
            <a:r>
              <a:rPr lang="fr-FR" sz="900" dirty="0"/>
              <a:t>= motivation contrainte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1C42647-2378-FBD7-1D40-1F4C16997932}"/>
              </a:ext>
            </a:extLst>
          </p:cNvPr>
          <p:cNvSpPr txBox="1"/>
          <p:nvPr/>
        </p:nvSpPr>
        <p:spPr>
          <a:xfrm>
            <a:off x="3190691" y="3104353"/>
            <a:ext cx="150220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/>
              <a:t>Considère normal le fait de faire ses devoirs </a:t>
            </a:r>
          </a:p>
          <a:p>
            <a:r>
              <a:rPr lang="fr-FR" sz="900" dirty="0"/>
              <a:t>Mais ne souhaite pas les faire ( ne fait pas ce qui est facultatif, ne refait pas)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A759583-B2E1-83C4-BBF9-173582767550}"/>
              </a:ext>
            </a:extLst>
          </p:cNvPr>
          <p:cNvSpPr txBox="1"/>
          <p:nvPr/>
        </p:nvSpPr>
        <p:spPr>
          <a:xfrm>
            <a:off x="5145108" y="3339997"/>
            <a:ext cx="18459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/>
              <a:t>Considère que  faire ses devoirs lui permet d’apprendre et de progresser. </a:t>
            </a:r>
          </a:p>
          <a:p>
            <a:r>
              <a:rPr lang="fr-FR" sz="900" dirty="0"/>
              <a:t>= motivation autonome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EA7358-DA98-CB1B-19DA-2D03936DD94B}"/>
              </a:ext>
            </a:extLst>
          </p:cNvPr>
          <p:cNvSpPr txBox="1"/>
          <p:nvPr/>
        </p:nvSpPr>
        <p:spPr>
          <a:xfrm>
            <a:off x="4959744" y="4728807"/>
            <a:ext cx="42434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i="1" dirty="0"/>
              <a:t>D’après </a:t>
            </a:r>
            <a:r>
              <a:rPr lang="fr-FR" sz="1350" i="1" dirty="0" err="1"/>
              <a:t>Deci</a:t>
            </a:r>
            <a:r>
              <a:rPr lang="fr-FR" sz="1350" i="1" dirty="0"/>
              <a:t> et Ryan : théorie de l’autodétermination</a:t>
            </a:r>
          </a:p>
        </p:txBody>
      </p:sp>
    </p:spTree>
    <p:extLst>
      <p:ext uri="{BB962C8B-B14F-4D97-AF65-F5344CB8AC3E}">
        <p14:creationId xmlns:p14="http://schemas.microsoft.com/office/powerpoint/2010/main" val="344264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5400000">
            <a:off x="5801315" y="2497106"/>
            <a:ext cx="514216" cy="350697"/>
            <a:chOff x="0" y="0"/>
            <a:chExt cx="2771140" cy="18899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71140" cy="1889930"/>
            </a:xfrm>
            <a:custGeom>
              <a:avLst/>
              <a:gdLst/>
              <a:ahLst/>
              <a:cxnLst/>
              <a:rect l="l" t="t" r="r" b="b"/>
              <a:pathLst>
                <a:path w="2771140" h="1889930">
                  <a:moveTo>
                    <a:pt x="0" y="0"/>
                  </a:moveTo>
                  <a:lnTo>
                    <a:pt x="0" y="986960"/>
                  </a:lnTo>
                  <a:lnTo>
                    <a:pt x="1384300" y="1889930"/>
                  </a:lnTo>
                  <a:lnTo>
                    <a:pt x="2771140" y="98696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4353262" y="2497106"/>
            <a:ext cx="514216" cy="350697"/>
            <a:chOff x="0" y="0"/>
            <a:chExt cx="2771140" cy="18899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1140" cy="1889930"/>
            </a:xfrm>
            <a:custGeom>
              <a:avLst/>
              <a:gdLst/>
              <a:ahLst/>
              <a:cxnLst/>
              <a:rect l="l" t="t" r="r" b="b"/>
              <a:pathLst>
                <a:path w="2771140" h="1889930">
                  <a:moveTo>
                    <a:pt x="0" y="0"/>
                  </a:moveTo>
                  <a:lnTo>
                    <a:pt x="0" y="986960"/>
                  </a:lnTo>
                  <a:lnTo>
                    <a:pt x="1384300" y="1889930"/>
                  </a:lnTo>
                  <a:lnTo>
                    <a:pt x="2771140" y="98696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2913858" y="2497106"/>
            <a:ext cx="514216" cy="350697"/>
            <a:chOff x="0" y="0"/>
            <a:chExt cx="2771140" cy="18899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71140" cy="1889930"/>
            </a:xfrm>
            <a:custGeom>
              <a:avLst/>
              <a:gdLst/>
              <a:ahLst/>
              <a:cxnLst/>
              <a:rect l="l" t="t" r="r" b="b"/>
              <a:pathLst>
                <a:path w="2771140" h="1889930">
                  <a:moveTo>
                    <a:pt x="0" y="0"/>
                  </a:moveTo>
                  <a:lnTo>
                    <a:pt x="0" y="986960"/>
                  </a:lnTo>
                  <a:lnTo>
                    <a:pt x="1384300" y="1889930"/>
                  </a:lnTo>
                  <a:lnTo>
                    <a:pt x="2771140" y="98696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1478570" y="2497106"/>
            <a:ext cx="514216" cy="350697"/>
            <a:chOff x="0" y="0"/>
            <a:chExt cx="2771140" cy="188993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71140" cy="1889930"/>
            </a:xfrm>
            <a:custGeom>
              <a:avLst/>
              <a:gdLst/>
              <a:ahLst/>
              <a:cxnLst/>
              <a:rect l="l" t="t" r="r" b="b"/>
              <a:pathLst>
                <a:path w="2771140" h="1889930">
                  <a:moveTo>
                    <a:pt x="0" y="0"/>
                  </a:moveTo>
                  <a:lnTo>
                    <a:pt x="0" y="986960"/>
                  </a:lnTo>
                  <a:lnTo>
                    <a:pt x="1384300" y="1889930"/>
                  </a:lnTo>
                  <a:lnTo>
                    <a:pt x="2771140" y="98696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0" name="Freeform 30"/>
          <p:cNvSpPr/>
          <p:nvPr/>
        </p:nvSpPr>
        <p:spPr>
          <a:xfrm>
            <a:off x="500881" y="423979"/>
            <a:ext cx="106566" cy="174341"/>
          </a:xfrm>
          <a:custGeom>
            <a:avLst/>
            <a:gdLst/>
            <a:ahLst/>
            <a:cxnLst/>
            <a:rect l="l" t="t" r="r" b="b"/>
            <a:pathLst>
              <a:path w="151560" h="247952">
                <a:moveTo>
                  <a:pt x="0" y="0"/>
                </a:moveTo>
                <a:lnTo>
                  <a:pt x="151560" y="0"/>
                </a:lnTo>
                <a:lnTo>
                  <a:pt x="151560" y="247952"/>
                </a:lnTo>
                <a:lnTo>
                  <a:pt x="0" y="247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42938">
              <a:defRPr/>
            </a:pPr>
            <a:endParaRPr lang="fr-FR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1657351" y="181299"/>
            <a:ext cx="148337" cy="242680"/>
          </a:xfrm>
          <a:custGeom>
            <a:avLst/>
            <a:gdLst/>
            <a:ahLst/>
            <a:cxnLst/>
            <a:rect l="l" t="t" r="r" b="b"/>
            <a:pathLst>
              <a:path w="210968" h="345144">
                <a:moveTo>
                  <a:pt x="0" y="0"/>
                </a:moveTo>
                <a:lnTo>
                  <a:pt x="210968" y="0"/>
                </a:lnTo>
                <a:lnTo>
                  <a:pt x="210968" y="345144"/>
                </a:lnTo>
                <a:lnTo>
                  <a:pt x="0" y="3451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42938">
              <a:defRPr/>
            </a:pPr>
            <a:endParaRPr lang="fr-FR" sz="1266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1143000" y="4767040"/>
            <a:ext cx="6858000" cy="376461"/>
            <a:chOff x="0" y="0"/>
            <a:chExt cx="4639733" cy="25469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4639733" cy="254692"/>
            </a:xfrm>
            <a:custGeom>
              <a:avLst/>
              <a:gdLst/>
              <a:ahLst/>
              <a:cxnLst/>
              <a:rect l="l" t="t" r="r" b="b"/>
              <a:pathLst>
                <a:path w="4639733" h="254692">
                  <a:moveTo>
                    <a:pt x="0" y="0"/>
                  </a:moveTo>
                  <a:lnTo>
                    <a:pt x="4639733" y="0"/>
                  </a:lnTo>
                  <a:lnTo>
                    <a:pt x="4639733" y="254692"/>
                  </a:lnTo>
                  <a:lnTo>
                    <a:pt x="0" y="254692"/>
                  </a:lnTo>
                  <a:close/>
                </a:path>
              </a:pathLst>
            </a:custGeom>
            <a:solidFill>
              <a:srgbClr val="C7D0D8"/>
            </a:solid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597027" y="333857"/>
            <a:ext cx="6735990" cy="796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42938">
              <a:lnSpc>
                <a:spcPts val="3248"/>
              </a:lnSpc>
              <a:defRPr/>
            </a:pPr>
            <a:r>
              <a:rPr lang="en-US" sz="2321" spc="2" dirty="0">
                <a:solidFill>
                  <a:srgbClr val="454D40"/>
                </a:solidFill>
                <a:latin typeface="Inter Bold"/>
              </a:rPr>
              <a:t>Comment </a:t>
            </a:r>
            <a:r>
              <a:rPr lang="en-US" sz="2321" spc="2" dirty="0" err="1">
                <a:solidFill>
                  <a:srgbClr val="454D40"/>
                </a:solidFill>
                <a:latin typeface="Inter Bold"/>
              </a:rPr>
              <a:t>accompagner</a:t>
            </a:r>
            <a:r>
              <a:rPr lang="en-US" sz="2321" spc="2" dirty="0">
                <a:solidFill>
                  <a:srgbClr val="454D40"/>
                </a:solidFill>
                <a:latin typeface="Inter Bold"/>
              </a:rPr>
              <a:t> </a:t>
            </a:r>
            <a:r>
              <a:rPr lang="en-US" sz="2321" spc="2" dirty="0" err="1">
                <a:solidFill>
                  <a:srgbClr val="454D40"/>
                </a:solidFill>
                <a:latin typeface="Inter Bold"/>
              </a:rPr>
              <a:t>l’élève</a:t>
            </a:r>
            <a:r>
              <a:rPr lang="en-US" sz="2321" spc="2" dirty="0">
                <a:solidFill>
                  <a:srgbClr val="454D40"/>
                </a:solidFill>
                <a:latin typeface="Inter Bold"/>
              </a:rPr>
              <a:t> </a:t>
            </a:r>
            <a:r>
              <a:rPr lang="en-US" sz="2321" spc="2" dirty="0" err="1">
                <a:solidFill>
                  <a:srgbClr val="454D40"/>
                </a:solidFill>
                <a:latin typeface="Inter Bold"/>
              </a:rPr>
              <a:t>vers</a:t>
            </a:r>
            <a:r>
              <a:rPr lang="en-US" sz="2321" spc="2" dirty="0">
                <a:solidFill>
                  <a:srgbClr val="454D40"/>
                </a:solidFill>
                <a:latin typeface="Inter Bold"/>
              </a:rPr>
              <a:t> </a:t>
            </a:r>
            <a:r>
              <a:rPr lang="en-US" sz="2321" spc="2" dirty="0" err="1">
                <a:solidFill>
                  <a:srgbClr val="454D40"/>
                </a:solidFill>
                <a:latin typeface="Inter Bold"/>
              </a:rPr>
              <a:t>une</a:t>
            </a:r>
            <a:r>
              <a:rPr lang="en-US" sz="2321" spc="2" dirty="0">
                <a:solidFill>
                  <a:srgbClr val="454D40"/>
                </a:solidFill>
                <a:latin typeface="Inter Bold"/>
              </a:rPr>
              <a:t> motivation </a:t>
            </a:r>
            <a:r>
              <a:rPr lang="en-US" sz="2321" spc="2" dirty="0" err="1">
                <a:solidFill>
                  <a:srgbClr val="454D40"/>
                </a:solidFill>
                <a:latin typeface="Inter Bold"/>
              </a:rPr>
              <a:t>intrinsèque</a:t>
            </a:r>
            <a:r>
              <a:rPr lang="en-US" sz="2321" spc="2" dirty="0">
                <a:solidFill>
                  <a:srgbClr val="454D40"/>
                </a:solidFill>
                <a:latin typeface="Inter Bold"/>
              </a:rPr>
              <a:t> ?</a:t>
            </a:r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FEB8A1E6-ADF2-1643-2567-5CD0F74B81D6}"/>
              </a:ext>
            </a:extLst>
          </p:cNvPr>
          <p:cNvGrpSpPr/>
          <p:nvPr/>
        </p:nvGrpSpPr>
        <p:grpSpPr>
          <a:xfrm>
            <a:off x="2577331" y="1850012"/>
            <a:ext cx="6462162" cy="3492869"/>
            <a:chOff x="667841" y="891883"/>
            <a:chExt cx="8616216" cy="4657158"/>
          </a:xfrm>
        </p:grpSpPr>
        <p:sp>
          <p:nvSpPr>
            <p:cNvPr id="34" name="AutoShape 34"/>
            <p:cNvSpPr/>
            <p:nvPr/>
          </p:nvSpPr>
          <p:spPr>
            <a:xfrm rot="5400000">
              <a:off x="4550792" y="3177380"/>
              <a:ext cx="925103" cy="0"/>
            </a:xfrm>
            <a:prstGeom prst="line">
              <a:avLst/>
            </a:prstGeom>
            <a:ln w="95250" cap="flat">
              <a:solidFill>
                <a:srgbClr val="A66C9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AutoShape 35"/>
            <p:cNvSpPr/>
            <p:nvPr/>
          </p:nvSpPr>
          <p:spPr>
            <a:xfrm rot="5400000">
              <a:off x="6556025" y="3167354"/>
              <a:ext cx="925103" cy="0"/>
            </a:xfrm>
            <a:prstGeom prst="line">
              <a:avLst/>
            </a:prstGeom>
            <a:ln w="95250" cap="flat">
              <a:solidFill>
                <a:srgbClr val="B565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0A9E68F6-4FFA-AED1-0A23-FC0E04A04355}"/>
                </a:ext>
              </a:extLst>
            </p:cNvPr>
            <p:cNvGrpSpPr/>
            <p:nvPr/>
          </p:nvGrpSpPr>
          <p:grpSpPr>
            <a:xfrm>
              <a:off x="667841" y="891883"/>
              <a:ext cx="8616216" cy="4657158"/>
              <a:chOff x="1917063" y="2597113"/>
              <a:chExt cx="8616216" cy="4657158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4267200" y="5315743"/>
                <a:ext cx="3657600" cy="1938528"/>
              </a:xfrm>
              <a:custGeom>
                <a:avLst/>
                <a:gdLst/>
                <a:ahLst/>
                <a:cxnLst/>
                <a:rect l="l" t="t" r="r" b="b"/>
                <a:pathLst>
                  <a:path w="3901440" h="2067763">
                    <a:moveTo>
                      <a:pt x="0" y="0"/>
                    </a:moveTo>
                    <a:lnTo>
                      <a:pt x="3901440" y="0"/>
                    </a:lnTo>
                    <a:lnTo>
                      <a:pt x="3901440" y="2067764"/>
                    </a:lnTo>
                    <a:lnTo>
                      <a:pt x="0" y="20677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642938">
                  <a:defRPr/>
                </a:pPr>
                <a:endParaRPr lang="fr-FR" sz="1266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81" name="Groupe 80">
                <a:extLst>
                  <a:ext uri="{FF2B5EF4-FFF2-40B4-BE49-F238E27FC236}">
                    <a16:creationId xmlns:a16="http://schemas.microsoft.com/office/drawing/2014/main" id="{84BB1865-0EFD-3691-89B5-9CEB6EAD140D}"/>
                  </a:ext>
                </a:extLst>
              </p:cNvPr>
              <p:cNvGrpSpPr/>
              <p:nvPr/>
            </p:nvGrpSpPr>
            <p:grpSpPr>
              <a:xfrm>
                <a:off x="1917063" y="2597113"/>
                <a:ext cx="8616216" cy="3854015"/>
                <a:chOff x="2407583" y="3531031"/>
                <a:chExt cx="8616216" cy="3854015"/>
              </a:xfrm>
            </p:grpSpPr>
            <p:grpSp>
              <p:nvGrpSpPr>
                <p:cNvPr id="80" name="Groupe 79">
                  <a:extLst>
                    <a:ext uri="{FF2B5EF4-FFF2-40B4-BE49-F238E27FC236}">
                      <a16:creationId xmlns:a16="http://schemas.microsoft.com/office/drawing/2014/main" id="{677E6F83-FF53-3764-0AB1-1F5DDC886C4B}"/>
                    </a:ext>
                  </a:extLst>
                </p:cNvPr>
                <p:cNvGrpSpPr/>
                <p:nvPr/>
              </p:nvGrpSpPr>
              <p:grpSpPr>
                <a:xfrm>
                  <a:off x="2407583" y="3531031"/>
                  <a:ext cx="8616216" cy="3854015"/>
                  <a:chOff x="1790703" y="2597596"/>
                  <a:chExt cx="8616216" cy="3854015"/>
                </a:xfrm>
              </p:grpSpPr>
              <p:grpSp>
                <p:nvGrpSpPr>
                  <p:cNvPr id="75" name="Groupe 74">
                    <a:extLst>
                      <a:ext uri="{FF2B5EF4-FFF2-40B4-BE49-F238E27FC236}">
                        <a16:creationId xmlns:a16="http://schemas.microsoft.com/office/drawing/2014/main" id="{A5A839A7-4479-ACB5-EBF0-002F745196DF}"/>
                      </a:ext>
                    </a:extLst>
                  </p:cNvPr>
                  <p:cNvGrpSpPr/>
                  <p:nvPr/>
                </p:nvGrpSpPr>
                <p:grpSpPr>
                  <a:xfrm>
                    <a:off x="4099489" y="2612816"/>
                    <a:ext cx="2162131" cy="3134137"/>
                    <a:chOff x="4099489" y="2612816"/>
                    <a:chExt cx="2162131" cy="3134137"/>
                  </a:xfrm>
                </p:grpSpPr>
                <p:sp>
                  <p:nvSpPr>
                    <p:cNvPr id="33" name="AutoShape 33"/>
                    <p:cNvSpPr/>
                    <p:nvPr/>
                  </p:nvSpPr>
                  <p:spPr>
                    <a:xfrm rot="5400000">
                      <a:off x="3810050" y="4856155"/>
                      <a:ext cx="925103" cy="0"/>
                    </a:xfrm>
                    <a:prstGeom prst="line">
                      <a:avLst/>
                    </a:prstGeom>
                    <a:ln w="95250" cap="flat">
                      <a:solidFill>
                        <a:srgbClr val="6D597A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defTabSz="642938">
                        <a:defRPr/>
                      </a:pPr>
                      <a:endParaRPr lang="fr-FR" sz="1266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7" name="Freeform 37"/>
                    <p:cNvSpPr/>
                    <p:nvPr/>
                  </p:nvSpPr>
                  <p:spPr>
                    <a:xfrm>
                      <a:off x="4227953" y="3957284"/>
                      <a:ext cx="323453" cy="3234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5016" h="345016">
                          <a:moveTo>
                            <a:pt x="0" y="0"/>
                          </a:moveTo>
                          <a:lnTo>
                            <a:pt x="345016" y="0"/>
                          </a:lnTo>
                          <a:lnTo>
                            <a:pt x="345016" y="345016"/>
                          </a:lnTo>
                          <a:lnTo>
                            <a:pt x="0" y="3450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xmlns="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pPr defTabSz="642938">
                        <a:defRPr/>
                      </a:pPr>
                      <a:endParaRPr lang="fr-FR" sz="1266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69" name="Groupe 68">
                      <a:extLst>
                        <a:ext uri="{FF2B5EF4-FFF2-40B4-BE49-F238E27FC236}">
                          <a16:creationId xmlns:a16="http://schemas.microsoft.com/office/drawing/2014/main" id="{80BFF078-F15D-FFC3-B192-46F2041BAA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98355" y="2612816"/>
                      <a:ext cx="764399" cy="764399"/>
                      <a:chOff x="4798355" y="2612816"/>
                      <a:chExt cx="764399" cy="764399"/>
                    </a:xfrm>
                  </p:grpSpPr>
                  <p:grpSp>
                    <p:nvGrpSpPr>
                      <p:cNvPr id="21" name="Group 21"/>
                      <p:cNvGrpSpPr>
                        <a:grpSpLocks noChangeAspect="1"/>
                      </p:cNvGrpSpPr>
                      <p:nvPr/>
                    </p:nvGrpSpPr>
                    <p:grpSpPr>
                      <a:xfrm rot="-10800000">
                        <a:off x="4798355" y="2612816"/>
                        <a:ext cx="764399" cy="764399"/>
                        <a:chOff x="0" y="0"/>
                        <a:chExt cx="495300" cy="495300"/>
                      </a:xfrm>
                    </p:grpSpPr>
                    <p:sp>
                      <p:nvSpPr>
                        <p:cNvPr id="22" name="Freeform 22"/>
                        <p:cNvSpPr/>
                        <p:nvPr/>
                      </p:nvSpPr>
                      <p:spPr>
                        <a:xfrm>
                          <a:off x="0" y="0"/>
                          <a:ext cx="495300" cy="495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95300" h="495300">
                              <a:moveTo>
                                <a:pt x="247650" y="0"/>
                              </a:moveTo>
                              <a:cubicBezTo>
                                <a:pt x="110490" y="0"/>
                                <a:pt x="0" y="110490"/>
                                <a:pt x="0" y="247650"/>
                              </a:cubicBezTo>
                              <a:cubicBezTo>
                                <a:pt x="0" y="384810"/>
                                <a:pt x="110490" y="495300"/>
                                <a:pt x="247650" y="495300"/>
                              </a:cubicBezTo>
                              <a:cubicBezTo>
                                <a:pt x="383540" y="495300"/>
                                <a:pt x="495300" y="384810"/>
                                <a:pt x="495300" y="247650"/>
                              </a:cubicBezTo>
                              <a:cubicBezTo>
                                <a:pt x="495300" y="110490"/>
                                <a:pt x="383540" y="0"/>
                                <a:pt x="247650" y="0"/>
                              </a:cubicBezTo>
                              <a:close/>
                              <a:moveTo>
                                <a:pt x="247650" y="457200"/>
                              </a:moveTo>
                              <a:cubicBezTo>
                                <a:pt x="132080" y="457200"/>
                                <a:pt x="38100" y="363220"/>
                                <a:pt x="38100" y="247650"/>
                              </a:cubicBezTo>
                              <a:cubicBezTo>
                                <a:pt x="38100" y="132080"/>
                                <a:pt x="132080" y="38100"/>
                                <a:pt x="247650" y="38100"/>
                              </a:cubicBezTo>
                              <a:cubicBezTo>
                                <a:pt x="363220" y="38100"/>
                                <a:pt x="457200" y="132080"/>
                                <a:pt x="457200" y="247650"/>
                              </a:cubicBezTo>
                              <a:cubicBezTo>
                                <a:pt x="457200" y="363220"/>
                                <a:pt x="363220" y="457200"/>
                                <a:pt x="247650" y="45720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F2F2"/>
                        </a:solidFill>
                      </p:spPr>
                      <p:txBody>
                        <a:bodyPr/>
                        <a:lstStyle/>
                        <a:p>
                          <a:pPr defTabSz="642938">
                            <a:defRPr/>
                          </a:pPr>
                          <a:endParaRPr lang="fr-FR" sz="1266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3" name="Freeform 23"/>
                        <p:cNvSpPr/>
                        <p:nvPr/>
                      </p:nvSpPr>
                      <p:spPr>
                        <a:xfrm>
                          <a:off x="38100" y="38100"/>
                          <a:ext cx="419100" cy="419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 h="419100">
                              <a:moveTo>
                                <a:pt x="209550" y="0"/>
                              </a:moveTo>
                              <a:cubicBezTo>
                                <a:pt x="93980" y="0"/>
                                <a:pt x="0" y="93980"/>
                                <a:pt x="0" y="209550"/>
                              </a:cubicBezTo>
                              <a:cubicBezTo>
                                <a:pt x="0" y="325120"/>
                                <a:pt x="93980" y="419100"/>
                                <a:pt x="209550" y="419100"/>
                              </a:cubicBezTo>
                              <a:cubicBezTo>
                                <a:pt x="325120" y="419100"/>
                                <a:pt x="419100" y="325120"/>
                                <a:pt x="419100" y="209550"/>
                              </a:cubicBezTo>
                              <a:cubicBezTo>
                                <a:pt x="419100" y="93980"/>
                                <a:pt x="325120" y="0"/>
                                <a:pt x="20955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6D597A"/>
                        </a:solidFill>
                      </p:spPr>
                      <p:txBody>
                        <a:bodyPr/>
                        <a:lstStyle/>
                        <a:p>
                          <a:pPr defTabSz="642938">
                            <a:defRPr/>
                          </a:pPr>
                          <a:endParaRPr lang="fr-FR" sz="1266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0" name="Freeform 40"/>
                      <p:cNvSpPr/>
                      <p:nvPr/>
                    </p:nvSpPr>
                    <p:spPr>
                      <a:xfrm>
                        <a:off x="4968210" y="2767461"/>
                        <a:ext cx="424689" cy="45300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53002" h="483202">
                            <a:moveTo>
                              <a:pt x="0" y="0"/>
                            </a:moveTo>
                            <a:lnTo>
                              <a:pt x="453002" y="0"/>
                            </a:lnTo>
                            <a:lnTo>
                              <a:pt x="453002" y="483202"/>
                            </a:lnTo>
                            <a:lnTo>
                              <a:pt x="0" y="48320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10">
                          <a:extLst>
                            <a:ext uri="{96DAC541-7B7A-43D3-8B79-37D633B846F1}">
                              <asvg:svgBlip xmlns:asvg="http://schemas.microsoft.com/office/drawing/2016/SVG/main" xmlns="" r:embed="rId11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pPr defTabSz="642938">
                          <a:defRPr/>
                        </a:pPr>
                        <a:endParaRPr lang="fr-FR" sz="1266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9" name="TextBox 49"/>
                    <p:cNvSpPr txBox="1"/>
                    <p:nvPr/>
                  </p:nvSpPr>
                  <p:spPr>
                    <a:xfrm>
                      <a:off x="4369370" y="4833541"/>
                      <a:ext cx="1759928" cy="913412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defTabSz="642938">
                        <a:lnSpc>
                          <a:spcPts val="886"/>
                        </a:lnSpc>
                        <a:defRPr/>
                      </a:pPr>
                      <a:r>
                        <a:rPr lang="en-US" sz="788" dirty="0" err="1">
                          <a:solidFill>
                            <a:srgbClr val="454D40"/>
                          </a:solidFill>
                          <a:latin typeface="Inter"/>
                        </a:rPr>
                        <a:t>Stratégie</a:t>
                      </a:r>
                      <a:endParaRPr lang="en-US" sz="788" dirty="0">
                        <a:solidFill>
                          <a:srgbClr val="454D40"/>
                        </a:solidFill>
                        <a:latin typeface="Inter"/>
                      </a:endParaRPr>
                    </a:p>
                    <a:p>
                      <a:pPr defTabSz="642938">
                        <a:lnSpc>
                          <a:spcPts val="886"/>
                        </a:lnSpc>
                        <a:defRPr/>
                      </a:pPr>
                      <a:r>
                        <a:rPr lang="en-US" sz="788" dirty="0">
                          <a:solidFill>
                            <a:srgbClr val="454D40"/>
                          </a:solidFill>
                          <a:latin typeface="Inter"/>
                        </a:rPr>
                        <a:t>Dans zone </a:t>
                      </a:r>
                      <a:r>
                        <a:rPr lang="en-US" sz="788" dirty="0" err="1">
                          <a:solidFill>
                            <a:srgbClr val="454D40"/>
                          </a:solidFill>
                          <a:latin typeface="Inter"/>
                        </a:rPr>
                        <a:t>proximale</a:t>
                      </a:r>
                      <a:r>
                        <a:rPr lang="en-US" sz="788" dirty="0">
                          <a:solidFill>
                            <a:srgbClr val="454D40"/>
                          </a:solidFill>
                          <a:latin typeface="Inter"/>
                        </a:rPr>
                        <a:t> de </a:t>
                      </a:r>
                      <a:r>
                        <a:rPr lang="en-US" sz="788" dirty="0" err="1">
                          <a:solidFill>
                            <a:srgbClr val="454D40"/>
                          </a:solidFill>
                          <a:latin typeface="Inter"/>
                        </a:rPr>
                        <a:t>développement</a:t>
                      </a:r>
                      <a:endParaRPr lang="en-US" sz="788" dirty="0">
                        <a:solidFill>
                          <a:srgbClr val="454D40"/>
                        </a:solidFill>
                        <a:latin typeface="Inter"/>
                      </a:endParaRPr>
                    </a:p>
                    <a:p>
                      <a:pPr defTabSz="642938">
                        <a:lnSpc>
                          <a:spcPts val="886"/>
                        </a:lnSpc>
                        <a:defRPr/>
                      </a:pPr>
                      <a:r>
                        <a:rPr lang="en-US" sz="788" dirty="0" err="1">
                          <a:solidFill>
                            <a:srgbClr val="454D40"/>
                          </a:solidFill>
                          <a:latin typeface="Inter"/>
                        </a:rPr>
                        <a:t>métacognition</a:t>
                      </a:r>
                      <a:r>
                        <a:rPr lang="en-US" sz="788" dirty="0">
                          <a:solidFill>
                            <a:srgbClr val="454D40"/>
                          </a:solidFill>
                          <a:latin typeface="Inter"/>
                        </a:rPr>
                        <a:t> : que </a:t>
                      </a:r>
                      <a:r>
                        <a:rPr lang="en-US" sz="788" dirty="0" err="1">
                          <a:solidFill>
                            <a:srgbClr val="454D40"/>
                          </a:solidFill>
                          <a:latin typeface="Inter"/>
                        </a:rPr>
                        <a:t>dois</a:t>
                      </a:r>
                      <a:r>
                        <a:rPr lang="en-US" sz="788" dirty="0">
                          <a:solidFill>
                            <a:srgbClr val="454D40"/>
                          </a:solidFill>
                          <a:latin typeface="Inter"/>
                        </a:rPr>
                        <a:t> </a:t>
                      </a:r>
                      <a:r>
                        <a:rPr lang="en-US" sz="788" dirty="0" err="1">
                          <a:solidFill>
                            <a:srgbClr val="454D40"/>
                          </a:solidFill>
                          <a:latin typeface="Inter"/>
                        </a:rPr>
                        <a:t>tu</a:t>
                      </a:r>
                      <a:r>
                        <a:rPr lang="en-US" sz="788" dirty="0">
                          <a:solidFill>
                            <a:srgbClr val="454D40"/>
                          </a:solidFill>
                          <a:latin typeface="Inter"/>
                        </a:rPr>
                        <a:t> faire? Comment as </a:t>
                      </a:r>
                      <a:r>
                        <a:rPr lang="en-US" sz="788" dirty="0" err="1">
                          <a:solidFill>
                            <a:srgbClr val="454D40"/>
                          </a:solidFill>
                          <a:latin typeface="Inter"/>
                        </a:rPr>
                        <a:t>tu</a:t>
                      </a:r>
                      <a:r>
                        <a:rPr lang="en-US" sz="788" dirty="0">
                          <a:solidFill>
                            <a:srgbClr val="454D40"/>
                          </a:solidFill>
                          <a:latin typeface="Inter"/>
                        </a:rPr>
                        <a:t> fait? </a:t>
                      </a:r>
                    </a:p>
                    <a:p>
                      <a:pPr defTabSz="642938">
                        <a:lnSpc>
                          <a:spcPts val="886"/>
                        </a:lnSpc>
                        <a:defRPr/>
                      </a:pPr>
                      <a:endParaRPr lang="en-US" sz="633" dirty="0">
                        <a:solidFill>
                          <a:srgbClr val="969696"/>
                        </a:solidFill>
                        <a:latin typeface="Inter"/>
                      </a:endParaRPr>
                    </a:p>
                  </p:txBody>
                </p:sp>
                <p:sp>
                  <p:nvSpPr>
                    <p:cNvPr id="52" name="TextBox 52"/>
                    <p:cNvSpPr txBox="1"/>
                    <p:nvPr/>
                  </p:nvSpPr>
                  <p:spPr>
                    <a:xfrm>
                      <a:off x="4390928" y="4373364"/>
                      <a:ext cx="1679318" cy="208007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defTabSz="642938">
                        <a:lnSpc>
                          <a:spcPts val="1279"/>
                        </a:lnSpc>
                        <a:defRPr/>
                      </a:pPr>
                      <a:r>
                        <a:rPr lang="en-US" sz="914" dirty="0">
                          <a:solidFill>
                            <a:srgbClr val="6D597A"/>
                          </a:solidFill>
                          <a:latin typeface="Inter Bold"/>
                        </a:rPr>
                        <a:t>AIDE DE L’ENCADRANT</a:t>
                      </a:r>
                    </a:p>
                  </p:txBody>
                </p:sp>
                <p:grpSp>
                  <p:nvGrpSpPr>
                    <p:cNvPr id="72" name="Groupe 71">
                      <a:extLst>
                        <a:ext uri="{FF2B5EF4-FFF2-40B4-BE49-F238E27FC236}">
                          <a16:creationId xmlns:a16="http://schemas.microsoft.com/office/drawing/2014/main" id="{4E35CD8F-6785-BDF8-15AB-0B2D2566AE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99489" y="3230632"/>
                      <a:ext cx="2162131" cy="665281"/>
                      <a:chOff x="4099489" y="3230632"/>
                      <a:chExt cx="2162131" cy="665281"/>
                    </a:xfrm>
                  </p:grpSpPr>
                  <p:grpSp>
                    <p:nvGrpSpPr>
                      <p:cNvPr id="10" name="Group 10"/>
                      <p:cNvGrpSpPr/>
                      <p:nvPr/>
                    </p:nvGrpSpPr>
                    <p:grpSpPr>
                      <a:xfrm rot="-5400000">
                        <a:off x="4847914" y="2482207"/>
                        <a:ext cx="665281" cy="2162131"/>
                        <a:chOff x="0" y="0"/>
                        <a:chExt cx="2771140" cy="9006071"/>
                      </a:xfrm>
                    </p:grpSpPr>
                    <p:sp>
                      <p:nvSpPr>
                        <p:cNvPr id="11" name="Freeform 11"/>
                        <p:cNvSpPr/>
                        <p:nvPr/>
                      </p:nvSpPr>
                      <p:spPr>
                        <a:xfrm>
                          <a:off x="0" y="0"/>
                          <a:ext cx="2771140" cy="900607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771140" h="9006071">
                              <a:moveTo>
                                <a:pt x="0" y="0"/>
                              </a:moveTo>
                              <a:lnTo>
                                <a:pt x="0" y="8103102"/>
                              </a:lnTo>
                              <a:lnTo>
                                <a:pt x="1384300" y="9006071"/>
                              </a:lnTo>
                              <a:lnTo>
                                <a:pt x="2771140" y="8103102"/>
                              </a:lnTo>
                              <a:lnTo>
                                <a:pt x="277114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D597A"/>
                        </a:solidFill>
                      </p:spPr>
                      <p:txBody>
                        <a:bodyPr/>
                        <a:lstStyle/>
                        <a:p>
                          <a:pPr defTabSz="642938">
                            <a:defRPr/>
                          </a:pPr>
                          <a:endParaRPr lang="fr-FR" sz="1266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56" name="TextBox 56"/>
                      <p:cNvSpPr txBox="1"/>
                      <p:nvPr/>
                    </p:nvSpPr>
                    <p:spPr>
                      <a:xfrm>
                        <a:off x="4461114" y="3444807"/>
                        <a:ext cx="1538946" cy="208007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algn="ctr" defTabSz="642938">
                          <a:lnSpc>
                            <a:spcPts val="1279"/>
                          </a:lnSpc>
                          <a:defRPr/>
                        </a:pPr>
                        <a:r>
                          <a:rPr lang="en-US" sz="914" spc="23" dirty="0">
                            <a:solidFill>
                              <a:srgbClr val="FFFFFF"/>
                            </a:solidFill>
                            <a:latin typeface="Montserrat Classic Bold"/>
                          </a:rPr>
                          <a:t>ENGAGEMENT </a:t>
                        </a:r>
                      </a:p>
                    </p:txBody>
                  </p:sp>
                </p:grpSp>
              </p:grpSp>
              <p:grpSp>
                <p:nvGrpSpPr>
                  <p:cNvPr id="78" name="Groupe 77">
                    <a:extLst>
                      <a:ext uri="{FF2B5EF4-FFF2-40B4-BE49-F238E27FC236}">
                        <a16:creationId xmlns:a16="http://schemas.microsoft.com/office/drawing/2014/main" id="{232A8CA5-1894-D938-D588-9946A3787A23}"/>
                      </a:ext>
                    </a:extLst>
                  </p:cNvPr>
                  <p:cNvGrpSpPr/>
                  <p:nvPr/>
                </p:nvGrpSpPr>
                <p:grpSpPr>
                  <a:xfrm>
                    <a:off x="4389679" y="2612816"/>
                    <a:ext cx="3791147" cy="3767907"/>
                    <a:chOff x="4389679" y="2612816"/>
                    <a:chExt cx="3791147" cy="3767907"/>
                  </a:xfrm>
                </p:grpSpPr>
                <p:grpSp>
                  <p:nvGrpSpPr>
                    <p:cNvPr id="76" name="Groupe 75">
                      <a:extLst>
                        <a:ext uri="{FF2B5EF4-FFF2-40B4-BE49-F238E27FC236}">
                          <a16:creationId xmlns:a16="http://schemas.microsoft.com/office/drawing/2014/main" id="{CCA58572-61C0-2A2E-12B6-92AD802720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18695" y="2612816"/>
                      <a:ext cx="2162131" cy="3287379"/>
                      <a:chOff x="6018695" y="2612816"/>
                      <a:chExt cx="2162131" cy="3287379"/>
                    </a:xfrm>
                  </p:grpSpPr>
                  <p:grpSp>
                    <p:nvGrpSpPr>
                      <p:cNvPr id="24" name="Group 24"/>
                      <p:cNvGrpSpPr>
                        <a:grpSpLocks noChangeAspect="1"/>
                      </p:cNvGrpSpPr>
                      <p:nvPr/>
                    </p:nvGrpSpPr>
                    <p:grpSpPr>
                      <a:xfrm rot="-10800000">
                        <a:off x="6717561" y="2612816"/>
                        <a:ext cx="764399" cy="764399"/>
                        <a:chOff x="0" y="0"/>
                        <a:chExt cx="495300" cy="495300"/>
                      </a:xfrm>
                    </p:grpSpPr>
                    <p:sp>
                      <p:nvSpPr>
                        <p:cNvPr id="26" name="Freeform 26"/>
                        <p:cNvSpPr/>
                        <p:nvPr/>
                      </p:nvSpPr>
                      <p:spPr>
                        <a:xfrm>
                          <a:off x="38100" y="38100"/>
                          <a:ext cx="419100" cy="419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 h="419100">
                              <a:moveTo>
                                <a:pt x="209550" y="0"/>
                              </a:moveTo>
                              <a:cubicBezTo>
                                <a:pt x="93980" y="0"/>
                                <a:pt x="0" y="93980"/>
                                <a:pt x="0" y="209550"/>
                              </a:cubicBezTo>
                              <a:cubicBezTo>
                                <a:pt x="0" y="325120"/>
                                <a:pt x="93980" y="419100"/>
                                <a:pt x="209550" y="419100"/>
                              </a:cubicBezTo>
                              <a:cubicBezTo>
                                <a:pt x="325120" y="419100"/>
                                <a:pt x="419100" y="325120"/>
                                <a:pt x="419100" y="209550"/>
                              </a:cubicBezTo>
                              <a:cubicBezTo>
                                <a:pt x="419100" y="93980"/>
                                <a:pt x="325120" y="0"/>
                                <a:pt x="20955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A66C98"/>
                        </a:solidFill>
                      </p:spPr>
                      <p:txBody>
                        <a:bodyPr/>
                        <a:lstStyle/>
                        <a:p>
                          <a:pPr defTabSz="642938">
                            <a:defRPr/>
                          </a:pPr>
                          <a:endParaRPr lang="fr-FR" sz="1266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5" name="Freeform 25"/>
                        <p:cNvSpPr/>
                        <p:nvPr/>
                      </p:nvSpPr>
                      <p:spPr>
                        <a:xfrm>
                          <a:off x="0" y="0"/>
                          <a:ext cx="495300" cy="495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95300" h="495300">
                              <a:moveTo>
                                <a:pt x="247650" y="0"/>
                              </a:moveTo>
                              <a:cubicBezTo>
                                <a:pt x="110490" y="0"/>
                                <a:pt x="0" y="110490"/>
                                <a:pt x="0" y="247650"/>
                              </a:cubicBezTo>
                              <a:cubicBezTo>
                                <a:pt x="0" y="384810"/>
                                <a:pt x="110490" y="495300"/>
                                <a:pt x="247650" y="495300"/>
                              </a:cubicBezTo>
                              <a:cubicBezTo>
                                <a:pt x="383540" y="495300"/>
                                <a:pt x="495300" y="384810"/>
                                <a:pt x="495300" y="247650"/>
                              </a:cubicBezTo>
                              <a:cubicBezTo>
                                <a:pt x="495300" y="110490"/>
                                <a:pt x="383540" y="0"/>
                                <a:pt x="247650" y="0"/>
                              </a:cubicBezTo>
                              <a:close/>
                              <a:moveTo>
                                <a:pt x="247650" y="457200"/>
                              </a:moveTo>
                              <a:cubicBezTo>
                                <a:pt x="132080" y="457200"/>
                                <a:pt x="38100" y="363220"/>
                                <a:pt x="38100" y="247650"/>
                              </a:cubicBezTo>
                              <a:cubicBezTo>
                                <a:pt x="38100" y="132080"/>
                                <a:pt x="132080" y="38100"/>
                                <a:pt x="247650" y="38100"/>
                              </a:cubicBezTo>
                              <a:cubicBezTo>
                                <a:pt x="363220" y="38100"/>
                                <a:pt x="457200" y="132080"/>
                                <a:pt x="457200" y="247650"/>
                              </a:cubicBezTo>
                              <a:cubicBezTo>
                                <a:pt x="457200" y="363220"/>
                                <a:pt x="363220" y="457200"/>
                                <a:pt x="247650" y="45720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F2F2"/>
                        </a:solidFill>
                      </p:spPr>
                      <p:txBody>
                        <a:bodyPr/>
                        <a:lstStyle/>
                        <a:p>
                          <a:pPr defTabSz="642938">
                            <a:defRPr/>
                          </a:pPr>
                          <a:endParaRPr lang="fr-FR" sz="1266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8" name="Freeform 38"/>
                      <p:cNvSpPr/>
                      <p:nvPr/>
                    </p:nvSpPr>
                    <p:spPr>
                      <a:xfrm>
                        <a:off x="6147159" y="3957284"/>
                        <a:ext cx="323453" cy="3234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5016" h="345016">
                            <a:moveTo>
                              <a:pt x="0" y="0"/>
                            </a:moveTo>
                            <a:lnTo>
                              <a:pt x="345015" y="0"/>
                            </a:lnTo>
                            <a:lnTo>
                              <a:pt x="345015" y="345016"/>
                            </a:lnTo>
                            <a:lnTo>
                              <a:pt x="0" y="345016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12">
                          <a:extLst>
                            <a:ext uri="{96DAC541-7B7A-43D3-8B79-37D633B846F1}">
                              <asvg:svgBlip xmlns:asvg="http://schemas.microsoft.com/office/drawing/2016/SVG/main" xmlns="" r:embed="rId13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pPr defTabSz="642938">
                          <a:defRPr/>
                        </a:pPr>
                        <a:endParaRPr lang="fr-FR" sz="1266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3" name="TextBox 53"/>
                      <p:cNvSpPr txBox="1"/>
                      <p:nvPr/>
                    </p:nvSpPr>
                    <p:spPr>
                      <a:xfrm>
                        <a:off x="6310134" y="4373364"/>
                        <a:ext cx="1679318" cy="43028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defTabSz="642938">
                          <a:lnSpc>
                            <a:spcPts val="1279"/>
                          </a:lnSpc>
                          <a:defRPr/>
                        </a:pPr>
                        <a:r>
                          <a:rPr lang="en-US" sz="914">
                            <a:solidFill>
                              <a:srgbClr val="A66C98"/>
                            </a:solidFill>
                            <a:latin typeface="Inter Bold"/>
                          </a:rPr>
                          <a:t>VALIDATION DE L’ENSEIGNANT</a:t>
                        </a:r>
                      </a:p>
                    </p:txBody>
                  </p:sp>
                  <p:grpSp>
                    <p:nvGrpSpPr>
                      <p:cNvPr id="71" name="Groupe 70">
                        <a:extLst>
                          <a:ext uri="{FF2B5EF4-FFF2-40B4-BE49-F238E27FC236}">
                            <a16:creationId xmlns:a16="http://schemas.microsoft.com/office/drawing/2014/main" id="{1B676357-8579-9C2F-0025-05D7ACF01A8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018695" y="3230632"/>
                        <a:ext cx="2162131" cy="665281"/>
                        <a:chOff x="6018695" y="3230632"/>
                        <a:chExt cx="2162131" cy="665281"/>
                      </a:xfrm>
                    </p:grpSpPr>
                    <p:grpSp>
                      <p:nvGrpSpPr>
                        <p:cNvPr id="6" name="Group 6"/>
                        <p:cNvGrpSpPr/>
                        <p:nvPr/>
                      </p:nvGrpSpPr>
                      <p:grpSpPr>
                        <a:xfrm rot="-5400000">
                          <a:off x="6767120" y="2482207"/>
                          <a:ext cx="665281" cy="2162131"/>
                          <a:chOff x="0" y="0"/>
                          <a:chExt cx="2771140" cy="9006071"/>
                        </a:xfrm>
                      </p:grpSpPr>
                      <p:sp>
                        <p:nvSpPr>
                          <p:cNvPr id="7" name="Freeform 7"/>
                          <p:cNvSpPr/>
                          <p:nvPr/>
                        </p:nvSpPr>
                        <p:spPr>
                          <a:xfrm>
                            <a:off x="0" y="0"/>
                            <a:ext cx="2771140" cy="9006071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771140" h="9006071">
                                <a:moveTo>
                                  <a:pt x="0" y="0"/>
                                </a:moveTo>
                                <a:lnTo>
                                  <a:pt x="0" y="8103102"/>
                                </a:lnTo>
                                <a:lnTo>
                                  <a:pt x="1384300" y="9006071"/>
                                </a:lnTo>
                                <a:lnTo>
                                  <a:pt x="2771140" y="8103102"/>
                                </a:lnTo>
                                <a:lnTo>
                                  <a:pt x="277114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66C98"/>
                          </a:solidFill>
                        </p:spPr>
                        <p:txBody>
                          <a:bodyPr/>
                          <a:lstStyle/>
                          <a:p>
                            <a:pPr defTabSz="642938">
                              <a:defRPr/>
                            </a:pPr>
                            <a:endParaRPr lang="fr-FR" sz="1266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57" name="TextBox 57"/>
                        <p:cNvSpPr txBox="1"/>
                        <p:nvPr/>
                      </p:nvSpPr>
                      <p:spPr>
                        <a:xfrm>
                          <a:off x="6380320" y="3444807"/>
                          <a:ext cx="1538946" cy="208007"/>
                        </a:xfrm>
                        <a:prstGeom prst="rect">
                          <a:avLst/>
                        </a:prstGeom>
                      </p:spPr>
                      <p:txBody>
                        <a:bodyPr lIns="0" tIns="0" rIns="0" bIns="0" rtlCol="0" anchor="t">
                          <a:spAutoFit/>
                        </a:bodyPr>
                        <a:lstStyle/>
                        <a:p>
                          <a:pPr algn="ctr" defTabSz="642938">
                            <a:lnSpc>
                              <a:spcPts val="1279"/>
                            </a:lnSpc>
                            <a:defRPr/>
                          </a:pPr>
                          <a:r>
                            <a:rPr lang="en-US" sz="914" spc="23">
                              <a:solidFill>
                                <a:srgbClr val="FFFFFF"/>
                              </a:solidFill>
                              <a:latin typeface="Montserrat Classic Bold"/>
                            </a:rPr>
                            <a:t>REUSSITE </a:t>
                          </a:r>
                        </a:p>
                      </p:txBody>
                    </p:sp>
                  </p:grpSp>
                  <p:sp>
                    <p:nvSpPr>
                      <p:cNvPr id="59" name="TextBox 59"/>
                      <p:cNvSpPr txBox="1"/>
                      <p:nvPr/>
                    </p:nvSpPr>
                    <p:spPr>
                      <a:xfrm>
                        <a:off x="6327766" y="4822978"/>
                        <a:ext cx="1731870" cy="1077217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defTabSz="642938">
                          <a:lnSpc>
                            <a:spcPts val="918"/>
                          </a:lnSpc>
                          <a:defRPr/>
                        </a:pP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 Bold"/>
                          </a:rPr>
                          <a:t>Rassurance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 Bold"/>
                          </a:rPr>
                          <a:t> </a:t>
                        </a:r>
                      </a:p>
                      <a:p>
                        <a:pPr defTabSz="642938">
                          <a:lnSpc>
                            <a:spcPts val="918"/>
                          </a:lnSpc>
                          <a:defRPr/>
                        </a:pP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 Bold"/>
                          </a:rPr>
                          <a:t>Métacognition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 Bold"/>
                          </a:rPr>
                          <a:t>: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 Comment as </a:t>
                        </a: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"/>
                          </a:rPr>
                          <a:t>tu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 fait? </a:t>
                        </a: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"/>
                          </a:rPr>
                          <a:t>Qu’est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 </a:t>
                        </a: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"/>
                          </a:rPr>
                          <a:t>ce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 qui </a:t>
                        </a: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"/>
                          </a:rPr>
                          <a:t>t’a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 </a:t>
                        </a: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"/>
                          </a:rPr>
                          <a:t>permis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 de </a:t>
                        </a: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"/>
                          </a:rPr>
                          <a:t>réussir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? </a:t>
                        </a: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"/>
                          </a:rPr>
                          <a:t>Où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 </a:t>
                        </a: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"/>
                          </a:rPr>
                          <a:t>te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 </a:t>
                        </a: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"/>
                          </a:rPr>
                          <a:t>situes-tu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 sur la </a:t>
                        </a: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"/>
                          </a:rPr>
                          <a:t>courbe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 de </a:t>
                        </a: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"/>
                          </a:rPr>
                          <a:t>l’apprentissage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? </a:t>
                        </a: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"/>
                          </a:rPr>
                          <a:t>Quelles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 </a:t>
                        </a: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"/>
                          </a:rPr>
                          <a:t>émotions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 </a:t>
                        </a: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"/>
                          </a:rPr>
                          <a:t>ressens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 </a:t>
                        </a: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"/>
                          </a:rPr>
                          <a:t>tu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? De quoi es-</a:t>
                        </a: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"/>
                          </a:rPr>
                          <a:t>tu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 </a:t>
                        </a: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"/>
                          </a:rPr>
                          <a:t>fier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? </a:t>
                        </a:r>
                      </a:p>
                    </p:txBody>
                  </p:sp>
                </p:grpSp>
                <p:sp>
                  <p:nvSpPr>
                    <p:cNvPr id="60" name="TextBox 60"/>
                    <p:cNvSpPr txBox="1"/>
                    <p:nvPr/>
                  </p:nvSpPr>
                  <p:spPr>
                    <a:xfrm>
                      <a:off x="4389679" y="6091498"/>
                      <a:ext cx="3668708" cy="289225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defTabSz="642938">
                        <a:lnSpc>
                          <a:spcPts val="1811"/>
                        </a:lnSpc>
                        <a:defRPr/>
                      </a:pPr>
                      <a:r>
                        <a:rPr lang="en-US" sz="1294" b="1" dirty="0">
                          <a:solidFill>
                            <a:srgbClr val="6D597A">
                              <a:alpha val="98824"/>
                            </a:srgbClr>
                          </a:solidFill>
                          <a:latin typeface="Inter Bold"/>
                        </a:rPr>
                        <a:t>SOUTIEN</a:t>
                      </a:r>
                      <a:r>
                        <a:rPr lang="en-US" sz="1294" dirty="0">
                          <a:solidFill>
                            <a:srgbClr val="6D597A">
                              <a:alpha val="98824"/>
                            </a:srgbClr>
                          </a:solidFill>
                          <a:latin typeface="Inter Bold"/>
                        </a:rPr>
                        <a:t> </a:t>
                      </a:r>
                      <a:r>
                        <a:rPr lang="en-US" sz="1294" b="1" dirty="0">
                          <a:solidFill>
                            <a:srgbClr val="6D597A">
                              <a:alpha val="98824"/>
                            </a:srgbClr>
                          </a:solidFill>
                          <a:latin typeface="Inter Bold"/>
                        </a:rPr>
                        <a:t>À LA PERSÉVÉRANCE </a:t>
                      </a:r>
                    </a:p>
                  </p:txBody>
                </p:sp>
              </p:grpSp>
              <p:grpSp>
                <p:nvGrpSpPr>
                  <p:cNvPr id="77" name="Groupe 76">
                    <a:extLst>
                      <a:ext uri="{FF2B5EF4-FFF2-40B4-BE49-F238E27FC236}">
                        <a16:creationId xmlns:a16="http://schemas.microsoft.com/office/drawing/2014/main" id="{3B378316-E2B5-1C33-7B6A-C73E451926F9}"/>
                      </a:ext>
                    </a:extLst>
                  </p:cNvPr>
                  <p:cNvGrpSpPr/>
                  <p:nvPr/>
                </p:nvGrpSpPr>
                <p:grpSpPr>
                  <a:xfrm>
                    <a:off x="7949431" y="2597596"/>
                    <a:ext cx="2457488" cy="3854015"/>
                    <a:chOff x="7949431" y="2597596"/>
                    <a:chExt cx="2457488" cy="3854015"/>
                  </a:xfrm>
                </p:grpSpPr>
                <p:grpSp>
                  <p:nvGrpSpPr>
                    <p:cNvPr id="27" name="Group 27"/>
                    <p:cNvGrpSpPr>
                      <a:grpSpLocks noChangeAspect="1"/>
                    </p:cNvGrpSpPr>
                    <p:nvPr/>
                  </p:nvGrpSpPr>
                  <p:grpSpPr>
                    <a:xfrm rot="-10800000">
                      <a:off x="8692556" y="2597596"/>
                      <a:ext cx="764399" cy="764399"/>
                      <a:chOff x="0" y="0"/>
                      <a:chExt cx="495300" cy="495300"/>
                    </a:xfrm>
                  </p:grpSpPr>
                  <p:sp>
                    <p:nvSpPr>
                      <p:cNvPr id="28" name="Freeform 28"/>
                      <p:cNvSpPr/>
                      <p:nvPr/>
                    </p:nvSpPr>
                    <p:spPr>
                      <a:xfrm>
                        <a:off x="0" y="0"/>
                        <a:ext cx="495300" cy="495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95300" h="495300">
                            <a:moveTo>
                              <a:pt x="247650" y="0"/>
                            </a:moveTo>
                            <a:cubicBezTo>
                              <a:pt x="110490" y="0"/>
                              <a:pt x="0" y="110490"/>
                              <a:pt x="0" y="247650"/>
                            </a:cubicBezTo>
                            <a:cubicBezTo>
                              <a:pt x="0" y="384810"/>
                              <a:pt x="110490" y="495300"/>
                              <a:pt x="247650" y="495300"/>
                            </a:cubicBezTo>
                            <a:cubicBezTo>
                              <a:pt x="383540" y="495300"/>
                              <a:pt x="495300" y="384810"/>
                              <a:pt x="495300" y="247650"/>
                            </a:cubicBezTo>
                            <a:cubicBezTo>
                              <a:pt x="495300" y="110490"/>
                              <a:pt x="383540" y="0"/>
                              <a:pt x="247650" y="0"/>
                            </a:cubicBezTo>
                            <a:close/>
                            <a:moveTo>
                              <a:pt x="247650" y="457200"/>
                            </a:moveTo>
                            <a:cubicBezTo>
                              <a:pt x="132080" y="457200"/>
                              <a:pt x="38100" y="363220"/>
                              <a:pt x="38100" y="247650"/>
                            </a:cubicBezTo>
                            <a:cubicBezTo>
                              <a:pt x="38100" y="132080"/>
                              <a:pt x="132080" y="38100"/>
                              <a:pt x="247650" y="38100"/>
                            </a:cubicBezTo>
                            <a:cubicBezTo>
                              <a:pt x="363220" y="38100"/>
                              <a:pt x="457200" y="132080"/>
                              <a:pt x="457200" y="247650"/>
                            </a:cubicBezTo>
                            <a:cubicBezTo>
                              <a:pt x="457200" y="363220"/>
                              <a:pt x="363220" y="457200"/>
                              <a:pt x="247650" y="457200"/>
                            </a:cubicBezTo>
                            <a:close/>
                          </a:path>
                        </a:pathLst>
                      </a:custGeom>
                      <a:solidFill>
                        <a:srgbClr val="F1F2F2"/>
                      </a:solidFill>
                    </p:spPr>
                    <p:txBody>
                      <a:bodyPr/>
                      <a:lstStyle/>
                      <a:p>
                        <a:pPr defTabSz="642938">
                          <a:defRPr/>
                        </a:pPr>
                        <a:endParaRPr lang="fr-FR" sz="1266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Freeform 29"/>
                      <p:cNvSpPr/>
                      <p:nvPr/>
                    </p:nvSpPr>
                    <p:spPr>
                      <a:xfrm>
                        <a:off x="38100" y="38100"/>
                        <a:ext cx="419100" cy="419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 h="419100">
                            <a:moveTo>
                              <a:pt x="209550" y="0"/>
                            </a:moveTo>
                            <a:cubicBezTo>
                              <a:pt x="93980" y="0"/>
                              <a:pt x="0" y="93980"/>
                              <a:pt x="0" y="209550"/>
                            </a:cubicBezTo>
                            <a:cubicBezTo>
                              <a:pt x="0" y="325120"/>
                              <a:pt x="93980" y="419100"/>
                              <a:pt x="209550" y="419100"/>
                            </a:cubicBezTo>
                            <a:cubicBezTo>
                              <a:pt x="325120" y="419100"/>
                              <a:pt x="419100" y="325120"/>
                              <a:pt x="419100" y="209550"/>
                            </a:cubicBezTo>
                            <a:cubicBezTo>
                              <a:pt x="419100" y="93980"/>
                              <a:pt x="325120" y="0"/>
                              <a:pt x="209550" y="0"/>
                            </a:cubicBezTo>
                            <a:close/>
                          </a:path>
                        </a:pathLst>
                      </a:custGeom>
                      <a:solidFill>
                        <a:srgbClr val="B56576"/>
                      </a:solidFill>
                    </p:spPr>
                    <p:txBody>
                      <a:bodyPr/>
                      <a:lstStyle/>
                      <a:p>
                        <a:pPr defTabSz="642938">
                          <a:defRPr/>
                        </a:pPr>
                        <a:endParaRPr lang="fr-FR" sz="1266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9" name="Freeform 39"/>
                    <p:cNvSpPr/>
                    <p:nvPr/>
                  </p:nvSpPr>
                  <p:spPr>
                    <a:xfrm>
                      <a:off x="8083387" y="3957284"/>
                      <a:ext cx="323453" cy="3234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5016" h="345016">
                          <a:moveTo>
                            <a:pt x="0" y="0"/>
                          </a:moveTo>
                          <a:lnTo>
                            <a:pt x="345016" y="0"/>
                          </a:lnTo>
                          <a:lnTo>
                            <a:pt x="345016" y="345016"/>
                          </a:lnTo>
                          <a:lnTo>
                            <a:pt x="0" y="3450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14">
                        <a:extLst>
                          <a:ext uri="{96DAC541-7B7A-43D3-8B79-37D633B846F1}">
                            <asvg:svgBlip xmlns:asvg="http://schemas.microsoft.com/office/drawing/2016/SVG/main" xmlns="" r:embed="rId15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pPr defTabSz="642938">
                        <a:defRPr/>
                      </a:pPr>
                      <a:endParaRPr lang="fr-FR" sz="1266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0" name="TextBox 50"/>
                    <p:cNvSpPr txBox="1"/>
                    <p:nvPr/>
                  </p:nvSpPr>
                  <p:spPr>
                    <a:xfrm>
                      <a:off x="8506990" y="4692926"/>
                      <a:ext cx="1899929" cy="615553"/>
                    </a:xfrm>
                    <a:prstGeom prst="rect">
                      <a:avLst/>
                    </a:prstGeom>
                  </p:spPr>
                  <p:txBody>
                    <a:bodyPr wrap="square" lIns="0" tIns="0" rIns="0" bIns="0" rtlCol="0" anchor="t">
                      <a:spAutoFit/>
                    </a:bodyPr>
                    <a:lstStyle/>
                    <a:p>
                      <a:pPr defTabSz="642938">
                        <a:defRPr/>
                      </a:pPr>
                      <a:r>
                        <a:rPr lang="en-US" sz="1500" b="1" dirty="0" err="1">
                          <a:solidFill>
                            <a:srgbClr val="454D40"/>
                          </a:solidFill>
                          <a:latin typeface="Inter"/>
                        </a:rPr>
                        <a:t>C’est</a:t>
                      </a:r>
                      <a:r>
                        <a:rPr lang="en-US" sz="1500" b="1" dirty="0">
                          <a:solidFill>
                            <a:srgbClr val="454D40"/>
                          </a:solidFill>
                          <a:latin typeface="Inter"/>
                        </a:rPr>
                        <a:t> la </a:t>
                      </a:r>
                      <a:r>
                        <a:rPr lang="en-US" sz="1500" b="1" dirty="0" err="1">
                          <a:solidFill>
                            <a:srgbClr val="454D40"/>
                          </a:solidFill>
                          <a:latin typeface="Inter"/>
                        </a:rPr>
                        <a:t>réussite</a:t>
                      </a:r>
                      <a:r>
                        <a:rPr lang="en-US" sz="1500" b="1" dirty="0">
                          <a:solidFill>
                            <a:srgbClr val="454D40"/>
                          </a:solidFill>
                          <a:latin typeface="Inter"/>
                        </a:rPr>
                        <a:t> qui motive</a:t>
                      </a:r>
                    </a:p>
                  </p:txBody>
                </p:sp>
                <p:sp>
                  <p:nvSpPr>
                    <p:cNvPr id="54" name="TextBox 54"/>
                    <p:cNvSpPr txBox="1"/>
                    <p:nvPr/>
                  </p:nvSpPr>
                  <p:spPr>
                    <a:xfrm>
                      <a:off x="8406842" y="6098779"/>
                      <a:ext cx="1844055" cy="352832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defTabSz="642938">
                        <a:lnSpc>
                          <a:spcPts val="2192"/>
                        </a:lnSpc>
                        <a:defRPr/>
                      </a:pPr>
                      <a:r>
                        <a:rPr lang="en-US" sz="1566">
                          <a:solidFill>
                            <a:srgbClr val="B56576"/>
                          </a:solidFill>
                          <a:latin typeface="Inter Bold"/>
                        </a:rPr>
                        <a:t>AUTONOMIE </a:t>
                      </a:r>
                    </a:p>
                  </p:txBody>
                </p:sp>
                <p:grpSp>
                  <p:nvGrpSpPr>
                    <p:cNvPr id="70" name="Groupe 69">
                      <a:extLst>
                        <a:ext uri="{FF2B5EF4-FFF2-40B4-BE49-F238E27FC236}">
                          <a16:creationId xmlns:a16="http://schemas.microsoft.com/office/drawing/2014/main" id="{C287CB52-EAC8-1D24-A3F6-6E63CC3B92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49431" y="3230632"/>
                      <a:ext cx="2162131" cy="665281"/>
                      <a:chOff x="7949431" y="3230632"/>
                      <a:chExt cx="2162131" cy="665281"/>
                    </a:xfrm>
                  </p:grpSpPr>
                  <p:grpSp>
                    <p:nvGrpSpPr>
                      <p:cNvPr id="2" name="Group 2"/>
                      <p:cNvGrpSpPr/>
                      <p:nvPr/>
                    </p:nvGrpSpPr>
                    <p:grpSpPr>
                      <a:xfrm rot="-5400000">
                        <a:off x="8697856" y="2482207"/>
                        <a:ext cx="665281" cy="2162131"/>
                        <a:chOff x="0" y="0"/>
                        <a:chExt cx="2771140" cy="9006071"/>
                      </a:xfrm>
                    </p:grpSpPr>
                    <p:sp>
                      <p:nvSpPr>
                        <p:cNvPr id="3" name="Freeform 3"/>
                        <p:cNvSpPr/>
                        <p:nvPr/>
                      </p:nvSpPr>
                      <p:spPr>
                        <a:xfrm>
                          <a:off x="0" y="0"/>
                          <a:ext cx="2771140" cy="900607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771140" h="9006071">
                              <a:moveTo>
                                <a:pt x="0" y="0"/>
                              </a:moveTo>
                              <a:lnTo>
                                <a:pt x="0" y="8103102"/>
                              </a:lnTo>
                              <a:lnTo>
                                <a:pt x="1384300" y="9006071"/>
                              </a:lnTo>
                              <a:lnTo>
                                <a:pt x="2771140" y="8103102"/>
                              </a:lnTo>
                              <a:lnTo>
                                <a:pt x="277114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56576"/>
                        </a:solidFill>
                      </p:spPr>
                      <p:txBody>
                        <a:bodyPr/>
                        <a:lstStyle/>
                        <a:p>
                          <a:pPr defTabSz="642938">
                            <a:defRPr/>
                          </a:pPr>
                          <a:endParaRPr lang="fr-FR" sz="1266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58" name="TextBox 58"/>
                      <p:cNvSpPr txBox="1"/>
                      <p:nvPr/>
                    </p:nvSpPr>
                    <p:spPr>
                      <a:xfrm>
                        <a:off x="8311056" y="3444807"/>
                        <a:ext cx="1538946" cy="43028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algn="ctr" defTabSz="642938">
                          <a:lnSpc>
                            <a:spcPts val="1279"/>
                          </a:lnSpc>
                          <a:defRPr/>
                        </a:pPr>
                        <a:r>
                          <a:rPr lang="en-US" sz="914" spc="23" dirty="0">
                            <a:solidFill>
                              <a:srgbClr val="FFFFFF"/>
                            </a:solidFill>
                            <a:latin typeface="Montserrat Classic Bold"/>
                          </a:rPr>
                          <a:t>MOTIVATION INTRINSEQUE</a:t>
                        </a:r>
                      </a:p>
                    </p:txBody>
                  </p:sp>
                </p:grpSp>
                <p:sp>
                  <p:nvSpPr>
                    <p:cNvPr id="61" name="TextBox 61"/>
                    <p:cNvSpPr txBox="1"/>
                    <p:nvPr/>
                  </p:nvSpPr>
                  <p:spPr>
                    <a:xfrm>
                      <a:off x="8489210" y="4360892"/>
                      <a:ext cx="1679317" cy="208007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defTabSz="642938">
                        <a:lnSpc>
                          <a:spcPts val="1279"/>
                        </a:lnSpc>
                        <a:defRPr/>
                      </a:pPr>
                      <a:r>
                        <a:rPr lang="en-US" sz="914" dirty="0">
                          <a:solidFill>
                            <a:srgbClr val="B56576"/>
                          </a:solidFill>
                          <a:latin typeface="Inter Bold"/>
                        </a:rPr>
                        <a:t>REUSSITE </a:t>
                      </a:r>
                    </a:p>
                  </p:txBody>
                </p:sp>
              </p:grpSp>
              <p:grpSp>
                <p:nvGrpSpPr>
                  <p:cNvPr id="79" name="Groupe 78">
                    <a:extLst>
                      <a:ext uri="{FF2B5EF4-FFF2-40B4-BE49-F238E27FC236}">
                        <a16:creationId xmlns:a16="http://schemas.microsoft.com/office/drawing/2014/main" id="{E2B6BE2F-BEEA-DA52-4B07-67898B84671E}"/>
                      </a:ext>
                    </a:extLst>
                  </p:cNvPr>
                  <p:cNvGrpSpPr/>
                  <p:nvPr/>
                </p:nvGrpSpPr>
                <p:grpSpPr>
                  <a:xfrm>
                    <a:off x="1790703" y="2612816"/>
                    <a:ext cx="2557199" cy="3736971"/>
                    <a:chOff x="1790703" y="2612816"/>
                    <a:chExt cx="2557199" cy="3736971"/>
                  </a:xfrm>
                </p:grpSpPr>
                <p:grpSp>
                  <p:nvGrpSpPr>
                    <p:cNvPr id="74" name="Groupe 73">
                      <a:extLst>
                        <a:ext uri="{FF2B5EF4-FFF2-40B4-BE49-F238E27FC236}">
                          <a16:creationId xmlns:a16="http://schemas.microsoft.com/office/drawing/2014/main" id="{FF2BDCB8-11D0-1FC1-A7B1-1C178EA007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85771" y="2612816"/>
                      <a:ext cx="2162131" cy="2705890"/>
                      <a:chOff x="2185771" y="2612816"/>
                      <a:chExt cx="2162131" cy="2705890"/>
                    </a:xfrm>
                  </p:grpSpPr>
                  <p:sp>
                    <p:nvSpPr>
                      <p:cNvPr id="32" name="AutoShape 32"/>
                      <p:cNvSpPr/>
                      <p:nvPr/>
                    </p:nvSpPr>
                    <p:spPr>
                      <a:xfrm rot="5400000">
                        <a:off x="1923329" y="4856155"/>
                        <a:ext cx="925103" cy="0"/>
                      </a:xfrm>
                      <a:prstGeom prst="line">
                        <a:avLst/>
                      </a:prstGeom>
                      <a:ln w="95250" cap="flat">
                        <a:solidFill>
                          <a:srgbClr val="F673D1"/>
                        </a:solidFill>
                        <a:prstDash val="solid"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pPr defTabSz="642938">
                          <a:defRPr/>
                        </a:pPr>
                        <a:endParaRPr lang="fr-FR" sz="1266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Freeform 36"/>
                      <p:cNvSpPr/>
                      <p:nvPr/>
                    </p:nvSpPr>
                    <p:spPr>
                      <a:xfrm>
                        <a:off x="2321593" y="3957284"/>
                        <a:ext cx="323453" cy="3234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5016" h="345016">
                            <a:moveTo>
                              <a:pt x="0" y="0"/>
                            </a:moveTo>
                            <a:lnTo>
                              <a:pt x="345016" y="0"/>
                            </a:lnTo>
                            <a:lnTo>
                              <a:pt x="345016" y="345016"/>
                            </a:lnTo>
                            <a:lnTo>
                              <a:pt x="0" y="345016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16">
                          <a:extLst>
                            <a:ext uri="{96DAC541-7B7A-43D3-8B79-37D633B846F1}">
                              <asvg:svgBlip xmlns:asvg="http://schemas.microsoft.com/office/drawing/2016/SVG/main" xmlns="" r:embed="rId17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pPr defTabSz="642938">
                          <a:defRPr/>
                        </a:pPr>
                        <a:endParaRPr lang="fr-FR" sz="1266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68" name="Groupe 67">
                        <a:extLst>
                          <a:ext uri="{FF2B5EF4-FFF2-40B4-BE49-F238E27FC236}">
                            <a16:creationId xmlns:a16="http://schemas.microsoft.com/office/drawing/2014/main" id="{14D67515-37BB-B262-9181-9ABBD9DD56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84637" y="2612816"/>
                        <a:ext cx="764399" cy="764399"/>
                        <a:chOff x="2884637" y="2612816"/>
                        <a:chExt cx="764399" cy="764399"/>
                      </a:xfrm>
                    </p:grpSpPr>
                    <p:grpSp>
                      <p:nvGrpSpPr>
                        <p:cNvPr id="18" name="Group 18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 rot="-10800000">
                          <a:off x="2884637" y="2612816"/>
                          <a:ext cx="764399" cy="764399"/>
                          <a:chOff x="0" y="0"/>
                          <a:chExt cx="495300" cy="495300"/>
                        </a:xfrm>
                      </p:grpSpPr>
                      <p:sp>
                        <p:nvSpPr>
                          <p:cNvPr id="19" name="Freeform 19"/>
                          <p:cNvSpPr/>
                          <p:nvPr/>
                        </p:nvSpPr>
                        <p:spPr>
                          <a:xfrm>
                            <a:off x="0" y="0"/>
                            <a:ext cx="495300" cy="495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95300" h="495300">
                                <a:moveTo>
                                  <a:pt x="247650" y="0"/>
                                </a:moveTo>
                                <a:cubicBezTo>
                                  <a:pt x="110490" y="0"/>
                                  <a:pt x="0" y="110490"/>
                                  <a:pt x="0" y="247650"/>
                                </a:cubicBezTo>
                                <a:cubicBezTo>
                                  <a:pt x="0" y="384810"/>
                                  <a:pt x="110490" y="495300"/>
                                  <a:pt x="247650" y="495300"/>
                                </a:cubicBezTo>
                                <a:cubicBezTo>
                                  <a:pt x="383540" y="495300"/>
                                  <a:pt x="495300" y="384810"/>
                                  <a:pt x="495300" y="247650"/>
                                </a:cubicBezTo>
                                <a:cubicBezTo>
                                  <a:pt x="495300" y="110490"/>
                                  <a:pt x="383540" y="0"/>
                                  <a:pt x="247650" y="0"/>
                                </a:cubicBezTo>
                                <a:close/>
                                <a:moveTo>
                                  <a:pt x="247650" y="457200"/>
                                </a:moveTo>
                                <a:cubicBezTo>
                                  <a:pt x="132080" y="457200"/>
                                  <a:pt x="38100" y="363220"/>
                                  <a:pt x="38100" y="247650"/>
                                </a:cubicBezTo>
                                <a:cubicBezTo>
                                  <a:pt x="38100" y="132080"/>
                                  <a:pt x="132080" y="38100"/>
                                  <a:pt x="247650" y="38100"/>
                                </a:cubicBezTo>
                                <a:cubicBezTo>
                                  <a:pt x="363220" y="38100"/>
                                  <a:pt x="457200" y="132080"/>
                                  <a:pt x="457200" y="247650"/>
                                </a:cubicBezTo>
                                <a:cubicBezTo>
                                  <a:pt x="457200" y="363220"/>
                                  <a:pt x="363220" y="457200"/>
                                  <a:pt x="247650" y="45720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1F2F2"/>
                          </a:solidFill>
                        </p:spPr>
                        <p:txBody>
                          <a:bodyPr/>
                          <a:lstStyle/>
                          <a:p>
                            <a:pPr defTabSz="642938">
                              <a:defRPr/>
                            </a:pPr>
                            <a:endParaRPr lang="fr-FR" sz="1266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20" name="Freeform 20"/>
                          <p:cNvSpPr/>
                          <p:nvPr/>
                        </p:nvSpPr>
                        <p:spPr>
                          <a:xfrm>
                            <a:off x="38100" y="38100"/>
                            <a:ext cx="419100" cy="4191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19100" h="419100">
                                <a:moveTo>
                                  <a:pt x="209550" y="0"/>
                                </a:moveTo>
                                <a:cubicBezTo>
                                  <a:pt x="93980" y="0"/>
                                  <a:pt x="0" y="93980"/>
                                  <a:pt x="0" y="209550"/>
                                </a:cubicBezTo>
                                <a:cubicBezTo>
                                  <a:pt x="0" y="325120"/>
                                  <a:pt x="93980" y="419100"/>
                                  <a:pt x="209550" y="419100"/>
                                </a:cubicBezTo>
                                <a:cubicBezTo>
                                  <a:pt x="325120" y="419100"/>
                                  <a:pt x="419100" y="325120"/>
                                  <a:pt x="419100" y="209550"/>
                                </a:cubicBezTo>
                                <a:cubicBezTo>
                                  <a:pt x="419100" y="93980"/>
                                  <a:pt x="325120" y="0"/>
                                  <a:pt x="20955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673D1"/>
                          </a:solidFill>
                        </p:spPr>
                        <p:txBody>
                          <a:bodyPr/>
                          <a:lstStyle/>
                          <a:p>
                            <a:pPr defTabSz="642938">
                              <a:defRPr/>
                            </a:pPr>
                            <a:endParaRPr lang="fr-FR" sz="1266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3" name="Freeform 43"/>
                        <p:cNvSpPr/>
                        <p:nvPr/>
                      </p:nvSpPr>
                      <p:spPr>
                        <a:xfrm>
                          <a:off x="3002958" y="2673977"/>
                          <a:ext cx="546486" cy="54648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82918" h="582918">
                              <a:moveTo>
                                <a:pt x="0" y="0"/>
                              </a:moveTo>
                              <a:lnTo>
                                <a:pt x="582918" y="0"/>
                              </a:lnTo>
                              <a:lnTo>
                                <a:pt x="582918" y="582918"/>
                              </a:lnTo>
                              <a:lnTo>
                                <a:pt x="0" y="58291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18">
                            <a:extLst>
                              <a:ext uri="{96DAC541-7B7A-43D3-8B79-37D633B846F1}">
                                <asvg:svgBlip xmlns:asvg="http://schemas.microsoft.com/office/drawing/2016/SVG/main" xmlns="" r:embed="rId19"/>
                              </a:ext>
                            </a:extLst>
                          </a:blip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pPr defTabSz="642938">
                            <a:defRPr/>
                          </a:pPr>
                          <a:endParaRPr lang="fr-FR" sz="1266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8" name="TextBox 48"/>
                      <p:cNvSpPr txBox="1"/>
                      <p:nvPr/>
                    </p:nvSpPr>
                    <p:spPr>
                      <a:xfrm>
                        <a:off x="2504207" y="4833539"/>
                        <a:ext cx="1543990" cy="451748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defTabSz="642938">
                          <a:lnSpc>
                            <a:spcPts val="886"/>
                          </a:lnSpc>
                          <a:defRPr/>
                        </a:pP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A </a:t>
                        </a: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"/>
                          </a:rPr>
                          <a:t>l’école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 </a:t>
                        </a:r>
                      </a:p>
                      <a:p>
                        <a:pPr defTabSz="642938">
                          <a:lnSpc>
                            <a:spcPts val="886"/>
                          </a:lnSpc>
                          <a:defRPr/>
                        </a:pPr>
                        <a:r>
                          <a:rPr lang="en-US" sz="788" dirty="0" err="1">
                            <a:solidFill>
                              <a:srgbClr val="454D40"/>
                            </a:solidFill>
                            <a:latin typeface="Inter"/>
                          </a:rPr>
                          <a:t>dispositif</a:t>
                        </a:r>
                        <a:r>
                          <a:rPr lang="en-US" sz="788" dirty="0">
                            <a:solidFill>
                              <a:srgbClr val="454D40"/>
                            </a:solidFill>
                            <a:latin typeface="Inter"/>
                          </a:rPr>
                          <a:t> “devoirs faits”</a:t>
                        </a:r>
                      </a:p>
                      <a:p>
                        <a:pPr defTabSz="642938">
                          <a:lnSpc>
                            <a:spcPts val="886"/>
                          </a:lnSpc>
                          <a:defRPr/>
                        </a:pPr>
                        <a:endParaRPr lang="en-US" sz="633" dirty="0">
                          <a:solidFill>
                            <a:srgbClr val="969696"/>
                          </a:solidFill>
                          <a:latin typeface="Inter"/>
                        </a:endParaRPr>
                      </a:p>
                    </p:txBody>
                  </p:sp>
                  <p:sp>
                    <p:nvSpPr>
                      <p:cNvPr id="51" name="TextBox 51"/>
                      <p:cNvSpPr txBox="1"/>
                      <p:nvPr/>
                    </p:nvSpPr>
                    <p:spPr>
                      <a:xfrm>
                        <a:off x="2504207" y="4373364"/>
                        <a:ext cx="1679318" cy="43028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defTabSz="642938">
                          <a:lnSpc>
                            <a:spcPts val="1279"/>
                          </a:lnSpc>
                          <a:defRPr/>
                        </a:pPr>
                        <a:r>
                          <a:rPr lang="en-US" sz="914">
                            <a:solidFill>
                              <a:srgbClr val="FF66C4"/>
                            </a:solidFill>
                            <a:latin typeface="Inter Bold"/>
                          </a:rPr>
                          <a:t>INSISTANCE DE L’ENCADRANT </a:t>
                        </a:r>
                      </a:p>
                    </p:txBody>
                  </p:sp>
                  <p:grpSp>
                    <p:nvGrpSpPr>
                      <p:cNvPr id="73" name="Groupe 72">
                        <a:extLst>
                          <a:ext uri="{FF2B5EF4-FFF2-40B4-BE49-F238E27FC236}">
                            <a16:creationId xmlns:a16="http://schemas.microsoft.com/office/drawing/2014/main" id="{38657384-53CA-220B-E0E9-DA2249C31B4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85771" y="3230632"/>
                        <a:ext cx="2162131" cy="665281"/>
                        <a:chOff x="2185771" y="3230632"/>
                        <a:chExt cx="2162131" cy="665281"/>
                      </a:xfrm>
                    </p:grpSpPr>
                    <p:grpSp>
                      <p:nvGrpSpPr>
                        <p:cNvPr id="14" name="Group 14"/>
                        <p:cNvGrpSpPr/>
                        <p:nvPr/>
                      </p:nvGrpSpPr>
                      <p:grpSpPr>
                        <a:xfrm rot="-5400000">
                          <a:off x="2934196" y="2482207"/>
                          <a:ext cx="665281" cy="2162131"/>
                          <a:chOff x="0" y="0"/>
                          <a:chExt cx="2771140" cy="9006071"/>
                        </a:xfrm>
                      </p:grpSpPr>
                      <p:sp>
                        <p:nvSpPr>
                          <p:cNvPr id="15" name="Freeform 15"/>
                          <p:cNvSpPr/>
                          <p:nvPr/>
                        </p:nvSpPr>
                        <p:spPr>
                          <a:xfrm>
                            <a:off x="0" y="0"/>
                            <a:ext cx="2771140" cy="9006071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771140" h="9006071">
                                <a:moveTo>
                                  <a:pt x="0" y="0"/>
                                </a:moveTo>
                                <a:lnTo>
                                  <a:pt x="0" y="8103102"/>
                                </a:lnTo>
                                <a:lnTo>
                                  <a:pt x="1384300" y="9006071"/>
                                </a:lnTo>
                                <a:lnTo>
                                  <a:pt x="2771140" y="8103102"/>
                                </a:lnTo>
                                <a:lnTo>
                                  <a:pt x="277114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673D1"/>
                          </a:solidFill>
                        </p:spPr>
                        <p:txBody>
                          <a:bodyPr/>
                          <a:lstStyle/>
                          <a:p>
                            <a:pPr defTabSz="642938">
                              <a:defRPr/>
                            </a:pPr>
                            <a:endParaRPr lang="fr-FR" sz="1266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55" name="TextBox 55"/>
                        <p:cNvSpPr txBox="1"/>
                        <p:nvPr/>
                      </p:nvSpPr>
                      <p:spPr>
                        <a:xfrm>
                          <a:off x="2432080" y="3444807"/>
                          <a:ext cx="1795874" cy="430289"/>
                        </a:xfrm>
                        <a:prstGeom prst="rect">
                          <a:avLst/>
                        </a:prstGeom>
                      </p:spPr>
                      <p:txBody>
                        <a:bodyPr lIns="0" tIns="0" rIns="0" bIns="0" rtlCol="0" anchor="t">
                          <a:spAutoFit/>
                        </a:bodyPr>
                        <a:lstStyle/>
                        <a:p>
                          <a:pPr algn="ctr" defTabSz="642938">
                            <a:lnSpc>
                              <a:spcPts val="1279"/>
                            </a:lnSpc>
                            <a:defRPr/>
                          </a:pPr>
                          <a:r>
                            <a:rPr lang="en-US" sz="914" spc="23" dirty="0">
                              <a:solidFill>
                                <a:srgbClr val="FFFFFF"/>
                              </a:solidFill>
                              <a:latin typeface="Montserrat Classic Bold"/>
                            </a:rPr>
                            <a:t>MOTIVATION EXTRINSÈQUE</a:t>
                          </a:r>
                        </a:p>
                      </p:txBody>
                    </p:sp>
                  </p:grpSp>
                </p:grpSp>
                <p:sp>
                  <p:nvSpPr>
                    <p:cNvPr id="62" name="TextBox 60">
                      <a:extLst>
                        <a:ext uri="{FF2B5EF4-FFF2-40B4-BE49-F238E27FC236}">
                          <a16:creationId xmlns:a16="http://schemas.microsoft.com/office/drawing/2014/main" id="{12747EAF-3DB6-78FF-1370-8FFD41D78B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90703" y="6060562"/>
                      <a:ext cx="2476498" cy="289225"/>
                    </a:xfrm>
                    <a:prstGeom prst="rect">
                      <a:avLst/>
                    </a:prstGeom>
                  </p:spPr>
                  <p:txBody>
                    <a:bodyPr wrap="square" lIns="0" tIns="0" rIns="0" bIns="0" rtlCol="0" anchor="t">
                      <a:spAutoFit/>
                    </a:bodyPr>
                    <a:lstStyle/>
                    <a:p>
                      <a:pPr defTabSz="642938">
                        <a:lnSpc>
                          <a:spcPts val="1811"/>
                        </a:lnSpc>
                        <a:defRPr/>
                      </a:pPr>
                      <a:r>
                        <a:rPr lang="en-US" sz="1294" b="1" dirty="0">
                          <a:solidFill>
                            <a:srgbClr val="6D597A">
                              <a:alpha val="98824"/>
                            </a:srgbClr>
                          </a:solidFill>
                          <a:latin typeface="Inter Bold"/>
                        </a:rPr>
                        <a:t>DECLENCHEMENT</a:t>
                      </a:r>
                    </a:p>
                  </p:txBody>
                </p:sp>
              </p:grpSp>
            </p:grpSp>
            <p:sp>
              <p:nvSpPr>
                <p:cNvPr id="44" name="Freeform 44"/>
                <p:cNvSpPr/>
                <p:nvPr/>
              </p:nvSpPr>
              <p:spPr>
                <a:xfrm>
                  <a:off x="7490773" y="3671608"/>
                  <a:ext cx="476330" cy="476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085" h="508085">
                      <a:moveTo>
                        <a:pt x="0" y="0"/>
                      </a:moveTo>
                      <a:lnTo>
                        <a:pt x="508086" y="0"/>
                      </a:lnTo>
                      <a:lnTo>
                        <a:pt x="508086" y="508085"/>
                      </a:lnTo>
                      <a:lnTo>
                        <a:pt x="0" y="5080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0">
                    <a:extLst>
                      <a:ext uri="{96DAC541-7B7A-43D3-8B79-37D633B846F1}">
                        <asvg:svgBlip xmlns:asvg="http://schemas.microsoft.com/office/drawing/2016/SVG/main" xmlns="" r:embed="rId21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 defTabSz="642938">
                    <a:defRPr/>
                  </a:pPr>
                  <a:endParaRPr lang="fr-FR" sz="1266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45"/>
                <p:cNvSpPr/>
                <p:nvPr/>
              </p:nvSpPr>
              <p:spPr>
                <a:xfrm>
                  <a:off x="9540439" y="3686615"/>
                  <a:ext cx="345178" cy="474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90" h="506103">
                      <a:moveTo>
                        <a:pt x="0" y="0"/>
                      </a:moveTo>
                      <a:lnTo>
                        <a:pt x="368189" y="0"/>
                      </a:lnTo>
                      <a:lnTo>
                        <a:pt x="368189" y="506102"/>
                      </a:lnTo>
                      <a:lnTo>
                        <a:pt x="0" y="50610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2">
                    <a:extLst>
                      <a:ext uri="{96DAC541-7B7A-43D3-8B79-37D633B846F1}">
                        <asvg:svgBlip xmlns:asvg="http://schemas.microsoft.com/office/drawing/2016/SVG/main" xmlns="" r:embed="rId2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 defTabSz="642938">
                    <a:defRPr/>
                  </a:pPr>
                  <a:endParaRPr lang="fr-FR" sz="1266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p:pic>
        <p:nvPicPr>
          <p:cNvPr id="84" name="Image 83">
            <a:extLst>
              <a:ext uri="{FF2B5EF4-FFF2-40B4-BE49-F238E27FC236}">
                <a16:creationId xmlns:a16="http://schemas.microsoft.com/office/drawing/2014/main" id="{262010E9-E9C4-2929-0E0C-CA79955B5DA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1605" y="1430283"/>
            <a:ext cx="2297783" cy="3223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5" name="ZoneTexte 84">
            <a:extLst>
              <a:ext uri="{FF2B5EF4-FFF2-40B4-BE49-F238E27FC236}">
                <a16:creationId xmlns:a16="http://schemas.microsoft.com/office/drawing/2014/main" id="{6713D6D7-D901-0724-AF9E-CD98DE5F3835}"/>
              </a:ext>
            </a:extLst>
          </p:cNvPr>
          <p:cNvSpPr txBox="1"/>
          <p:nvPr/>
        </p:nvSpPr>
        <p:spPr>
          <a:xfrm>
            <a:off x="584478" y="998996"/>
            <a:ext cx="1685077" cy="30008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350" dirty="0"/>
              <a:t>Exemple de Sophie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2981" y="514350"/>
            <a:ext cx="2081014" cy="208101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C1170"/>
            </a:solid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941798" y="555900"/>
            <a:ext cx="1700606" cy="170104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27C4F"/>
            </a:solid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12982" y="3499387"/>
            <a:ext cx="1515461" cy="151546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C52FF"/>
            </a:solid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916458" y="3021470"/>
            <a:ext cx="1899707" cy="199337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630A"/>
            </a:solid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450811" y="1735258"/>
            <a:ext cx="2242379" cy="224237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3871627" y="3209050"/>
            <a:ext cx="1400747" cy="290336"/>
          </a:xfrm>
          <a:custGeom>
            <a:avLst/>
            <a:gdLst/>
            <a:ahLst/>
            <a:cxnLst/>
            <a:rect l="l" t="t" r="r" b="b"/>
            <a:pathLst>
              <a:path w="1992174" h="412923">
                <a:moveTo>
                  <a:pt x="0" y="0"/>
                </a:moveTo>
                <a:lnTo>
                  <a:pt x="1992174" y="0"/>
                </a:lnTo>
                <a:lnTo>
                  <a:pt x="1992174" y="412924"/>
                </a:lnTo>
                <a:lnTo>
                  <a:pt x="0" y="412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42938">
              <a:defRPr/>
            </a:pPr>
            <a:endParaRPr lang="fr-FR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593993" y="3223124"/>
            <a:ext cx="244656" cy="244656"/>
          </a:xfrm>
          <a:custGeom>
            <a:avLst/>
            <a:gdLst/>
            <a:ahLst/>
            <a:cxnLst/>
            <a:rect l="l" t="t" r="r" b="b"/>
            <a:pathLst>
              <a:path w="347955" h="347955">
                <a:moveTo>
                  <a:pt x="0" y="0"/>
                </a:moveTo>
                <a:lnTo>
                  <a:pt x="347956" y="0"/>
                </a:lnTo>
                <a:lnTo>
                  <a:pt x="347956" y="347955"/>
                </a:lnTo>
                <a:lnTo>
                  <a:pt x="0" y="3479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42938">
              <a:defRPr/>
            </a:pPr>
            <a:endParaRPr lang="fr-FR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5305169" y="3223124"/>
            <a:ext cx="216507" cy="216507"/>
          </a:xfrm>
          <a:custGeom>
            <a:avLst/>
            <a:gdLst/>
            <a:ahLst/>
            <a:cxnLst/>
            <a:rect l="l" t="t" r="r" b="b"/>
            <a:pathLst>
              <a:path w="307921" h="307921">
                <a:moveTo>
                  <a:pt x="0" y="0"/>
                </a:moveTo>
                <a:lnTo>
                  <a:pt x="307921" y="0"/>
                </a:lnTo>
                <a:lnTo>
                  <a:pt x="307921" y="307921"/>
                </a:lnTo>
                <a:lnTo>
                  <a:pt x="0" y="3079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42938">
              <a:defRPr/>
            </a:pPr>
            <a:endParaRPr lang="fr-FR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4650720" y="3427103"/>
            <a:ext cx="263378" cy="326670"/>
          </a:xfrm>
          <a:custGeom>
            <a:avLst/>
            <a:gdLst/>
            <a:ahLst/>
            <a:cxnLst/>
            <a:rect l="l" t="t" r="r" b="b"/>
            <a:pathLst>
              <a:path w="374582" h="464597">
                <a:moveTo>
                  <a:pt x="0" y="0"/>
                </a:moveTo>
                <a:lnTo>
                  <a:pt x="374581" y="0"/>
                </a:lnTo>
                <a:lnTo>
                  <a:pt x="374581" y="464597"/>
                </a:lnTo>
                <a:lnTo>
                  <a:pt x="0" y="4645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42938">
              <a:defRPr/>
            </a:pPr>
            <a:endParaRPr lang="fr-FR" sz="1266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416926" y="1659117"/>
            <a:ext cx="940169" cy="257853"/>
            <a:chOff x="0" y="0"/>
            <a:chExt cx="1782838" cy="488965"/>
          </a:xfrm>
        </p:grpSpPr>
        <p:sp>
          <p:nvSpPr>
            <p:cNvPr id="17" name="Freeform 17"/>
            <p:cNvSpPr/>
            <p:nvPr/>
          </p:nvSpPr>
          <p:spPr>
            <a:xfrm>
              <a:off x="301688" y="0"/>
              <a:ext cx="1257367" cy="260618"/>
            </a:xfrm>
            <a:custGeom>
              <a:avLst/>
              <a:gdLst/>
              <a:ahLst/>
              <a:cxnLst/>
              <a:rect l="l" t="t" r="r" b="b"/>
              <a:pathLst>
                <a:path w="1257367" h="260618">
                  <a:moveTo>
                    <a:pt x="0" y="0"/>
                  </a:moveTo>
                  <a:lnTo>
                    <a:pt x="1257367" y="0"/>
                  </a:lnTo>
                  <a:lnTo>
                    <a:pt x="1257367" y="260618"/>
                  </a:lnTo>
                  <a:lnTo>
                    <a:pt x="0" y="260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34581"/>
              <a:ext cx="219613" cy="219613"/>
            </a:xfrm>
            <a:custGeom>
              <a:avLst/>
              <a:gdLst/>
              <a:ahLst/>
              <a:cxnLst/>
              <a:rect l="l" t="t" r="r" b="b"/>
              <a:pathLst>
                <a:path w="219613" h="219613">
                  <a:moveTo>
                    <a:pt x="0" y="0"/>
                  </a:moveTo>
                  <a:lnTo>
                    <a:pt x="219613" y="0"/>
                  </a:lnTo>
                  <a:lnTo>
                    <a:pt x="219613" y="219613"/>
                  </a:lnTo>
                  <a:lnTo>
                    <a:pt x="0" y="21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1588492" y="12634"/>
              <a:ext cx="194345" cy="194345"/>
            </a:xfrm>
            <a:custGeom>
              <a:avLst/>
              <a:gdLst/>
              <a:ahLst/>
              <a:cxnLst/>
              <a:rect l="l" t="t" r="r" b="b"/>
              <a:pathLst>
                <a:path w="194345" h="194345">
                  <a:moveTo>
                    <a:pt x="0" y="0"/>
                  </a:moveTo>
                  <a:lnTo>
                    <a:pt x="194346" y="0"/>
                  </a:lnTo>
                  <a:lnTo>
                    <a:pt x="194346" y="194345"/>
                  </a:lnTo>
                  <a:lnTo>
                    <a:pt x="0" y="194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01033" y="195733"/>
              <a:ext cx="236418" cy="293232"/>
            </a:xfrm>
            <a:custGeom>
              <a:avLst/>
              <a:gdLst/>
              <a:ahLst/>
              <a:cxnLst/>
              <a:rect l="l" t="t" r="r" b="b"/>
              <a:pathLst>
                <a:path w="236418" h="293232">
                  <a:moveTo>
                    <a:pt x="0" y="0"/>
                  </a:moveTo>
                  <a:lnTo>
                    <a:pt x="236418" y="0"/>
                  </a:lnTo>
                  <a:lnTo>
                    <a:pt x="236418" y="293232"/>
                  </a:lnTo>
                  <a:lnTo>
                    <a:pt x="0" y="293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474833" y="4590766"/>
            <a:ext cx="896887" cy="257853"/>
            <a:chOff x="0" y="0"/>
            <a:chExt cx="1700762" cy="488965"/>
          </a:xfrm>
        </p:grpSpPr>
        <p:sp>
          <p:nvSpPr>
            <p:cNvPr id="22" name="Freeform 22"/>
            <p:cNvSpPr/>
            <p:nvPr/>
          </p:nvSpPr>
          <p:spPr>
            <a:xfrm>
              <a:off x="219613" y="0"/>
              <a:ext cx="1257367" cy="260618"/>
            </a:xfrm>
            <a:custGeom>
              <a:avLst/>
              <a:gdLst/>
              <a:ahLst/>
              <a:cxnLst/>
              <a:rect l="l" t="t" r="r" b="b"/>
              <a:pathLst>
                <a:path w="1257367" h="260618">
                  <a:moveTo>
                    <a:pt x="0" y="0"/>
                  </a:moveTo>
                  <a:lnTo>
                    <a:pt x="1257367" y="0"/>
                  </a:lnTo>
                  <a:lnTo>
                    <a:pt x="1257367" y="260618"/>
                  </a:lnTo>
                  <a:lnTo>
                    <a:pt x="0" y="260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219613" cy="219613"/>
            </a:xfrm>
            <a:custGeom>
              <a:avLst/>
              <a:gdLst/>
              <a:ahLst/>
              <a:cxnLst/>
              <a:rect l="l" t="t" r="r" b="b"/>
              <a:pathLst>
                <a:path w="219613" h="219613">
                  <a:moveTo>
                    <a:pt x="0" y="0"/>
                  </a:moveTo>
                  <a:lnTo>
                    <a:pt x="219613" y="0"/>
                  </a:lnTo>
                  <a:lnTo>
                    <a:pt x="219613" y="219613"/>
                  </a:lnTo>
                  <a:lnTo>
                    <a:pt x="0" y="21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1506417" y="12634"/>
              <a:ext cx="194345" cy="194345"/>
            </a:xfrm>
            <a:custGeom>
              <a:avLst/>
              <a:gdLst/>
              <a:ahLst/>
              <a:cxnLst/>
              <a:rect l="l" t="t" r="r" b="b"/>
              <a:pathLst>
                <a:path w="194345" h="194345">
                  <a:moveTo>
                    <a:pt x="0" y="0"/>
                  </a:moveTo>
                  <a:lnTo>
                    <a:pt x="194345" y="0"/>
                  </a:lnTo>
                  <a:lnTo>
                    <a:pt x="194345" y="194345"/>
                  </a:lnTo>
                  <a:lnTo>
                    <a:pt x="0" y="194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918957" y="195733"/>
              <a:ext cx="236418" cy="293232"/>
            </a:xfrm>
            <a:custGeom>
              <a:avLst/>
              <a:gdLst/>
              <a:ahLst/>
              <a:cxnLst/>
              <a:rect l="l" t="t" r="r" b="b"/>
              <a:pathLst>
                <a:path w="236418" h="293232">
                  <a:moveTo>
                    <a:pt x="0" y="0"/>
                  </a:moveTo>
                  <a:lnTo>
                    <a:pt x="236419" y="0"/>
                  </a:lnTo>
                  <a:lnTo>
                    <a:pt x="236419" y="293232"/>
                  </a:lnTo>
                  <a:lnTo>
                    <a:pt x="0" y="293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786905" y="4236732"/>
            <a:ext cx="940169" cy="257853"/>
            <a:chOff x="0" y="0"/>
            <a:chExt cx="1782838" cy="488965"/>
          </a:xfrm>
        </p:grpSpPr>
        <p:sp>
          <p:nvSpPr>
            <p:cNvPr id="27" name="Freeform 27"/>
            <p:cNvSpPr/>
            <p:nvPr/>
          </p:nvSpPr>
          <p:spPr>
            <a:xfrm>
              <a:off x="301688" y="0"/>
              <a:ext cx="1257367" cy="260618"/>
            </a:xfrm>
            <a:custGeom>
              <a:avLst/>
              <a:gdLst/>
              <a:ahLst/>
              <a:cxnLst/>
              <a:rect l="l" t="t" r="r" b="b"/>
              <a:pathLst>
                <a:path w="1257367" h="260618">
                  <a:moveTo>
                    <a:pt x="0" y="0"/>
                  </a:moveTo>
                  <a:lnTo>
                    <a:pt x="1257367" y="0"/>
                  </a:lnTo>
                  <a:lnTo>
                    <a:pt x="1257367" y="260618"/>
                  </a:lnTo>
                  <a:lnTo>
                    <a:pt x="0" y="260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34581"/>
              <a:ext cx="219613" cy="219613"/>
            </a:xfrm>
            <a:custGeom>
              <a:avLst/>
              <a:gdLst/>
              <a:ahLst/>
              <a:cxnLst/>
              <a:rect l="l" t="t" r="r" b="b"/>
              <a:pathLst>
                <a:path w="219613" h="219613">
                  <a:moveTo>
                    <a:pt x="0" y="0"/>
                  </a:moveTo>
                  <a:lnTo>
                    <a:pt x="219613" y="0"/>
                  </a:lnTo>
                  <a:lnTo>
                    <a:pt x="219613" y="219613"/>
                  </a:lnTo>
                  <a:lnTo>
                    <a:pt x="0" y="21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>
              <a:off x="1588492" y="12634"/>
              <a:ext cx="194345" cy="194345"/>
            </a:xfrm>
            <a:custGeom>
              <a:avLst/>
              <a:gdLst/>
              <a:ahLst/>
              <a:cxnLst/>
              <a:rect l="l" t="t" r="r" b="b"/>
              <a:pathLst>
                <a:path w="194345" h="194345">
                  <a:moveTo>
                    <a:pt x="0" y="0"/>
                  </a:moveTo>
                  <a:lnTo>
                    <a:pt x="194346" y="0"/>
                  </a:lnTo>
                  <a:lnTo>
                    <a:pt x="194346" y="194345"/>
                  </a:lnTo>
                  <a:lnTo>
                    <a:pt x="0" y="194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30"/>
            <p:cNvSpPr/>
            <p:nvPr/>
          </p:nvSpPr>
          <p:spPr>
            <a:xfrm>
              <a:off x="1001033" y="195733"/>
              <a:ext cx="236418" cy="293232"/>
            </a:xfrm>
            <a:custGeom>
              <a:avLst/>
              <a:gdLst/>
              <a:ahLst/>
              <a:cxnLst/>
              <a:rect l="l" t="t" r="r" b="b"/>
              <a:pathLst>
                <a:path w="236418" h="293232">
                  <a:moveTo>
                    <a:pt x="0" y="0"/>
                  </a:moveTo>
                  <a:lnTo>
                    <a:pt x="236418" y="0"/>
                  </a:lnTo>
                  <a:lnTo>
                    <a:pt x="236418" y="293232"/>
                  </a:lnTo>
                  <a:lnTo>
                    <a:pt x="0" y="293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903113" y="1900198"/>
            <a:ext cx="1300746" cy="356746"/>
            <a:chOff x="0" y="0"/>
            <a:chExt cx="2466600" cy="676496"/>
          </a:xfrm>
        </p:grpSpPr>
        <p:sp>
          <p:nvSpPr>
            <p:cNvPr id="32" name="Freeform 32"/>
            <p:cNvSpPr/>
            <p:nvPr/>
          </p:nvSpPr>
          <p:spPr>
            <a:xfrm>
              <a:off x="417393" y="0"/>
              <a:ext cx="1739598" cy="360571"/>
            </a:xfrm>
            <a:custGeom>
              <a:avLst/>
              <a:gdLst/>
              <a:ahLst/>
              <a:cxnLst/>
              <a:rect l="l" t="t" r="r" b="b"/>
              <a:pathLst>
                <a:path w="1739598" h="360571">
                  <a:moveTo>
                    <a:pt x="0" y="0"/>
                  </a:moveTo>
                  <a:lnTo>
                    <a:pt x="1739598" y="0"/>
                  </a:lnTo>
                  <a:lnTo>
                    <a:pt x="1739598" y="360571"/>
                  </a:lnTo>
                  <a:lnTo>
                    <a:pt x="0" y="360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47844"/>
              <a:ext cx="303840" cy="303840"/>
            </a:xfrm>
            <a:custGeom>
              <a:avLst/>
              <a:gdLst/>
              <a:ahLst/>
              <a:cxnLst/>
              <a:rect l="l" t="t" r="r" b="b"/>
              <a:pathLst>
                <a:path w="303840" h="303840">
                  <a:moveTo>
                    <a:pt x="0" y="0"/>
                  </a:moveTo>
                  <a:lnTo>
                    <a:pt x="303840" y="0"/>
                  </a:lnTo>
                  <a:lnTo>
                    <a:pt x="303840" y="303840"/>
                  </a:lnTo>
                  <a:lnTo>
                    <a:pt x="0" y="303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4"/>
            <p:cNvSpPr/>
            <p:nvPr/>
          </p:nvSpPr>
          <p:spPr>
            <a:xfrm>
              <a:off x="2197719" y="17479"/>
              <a:ext cx="268882" cy="268882"/>
            </a:xfrm>
            <a:custGeom>
              <a:avLst/>
              <a:gdLst/>
              <a:ahLst/>
              <a:cxnLst/>
              <a:rect l="l" t="t" r="r" b="b"/>
              <a:pathLst>
                <a:path w="268882" h="268882">
                  <a:moveTo>
                    <a:pt x="0" y="0"/>
                  </a:moveTo>
                  <a:lnTo>
                    <a:pt x="268881" y="0"/>
                  </a:lnTo>
                  <a:lnTo>
                    <a:pt x="268881" y="268882"/>
                  </a:lnTo>
                  <a:lnTo>
                    <a:pt x="0" y="2688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35"/>
            <p:cNvSpPr/>
            <p:nvPr/>
          </p:nvSpPr>
          <p:spPr>
            <a:xfrm>
              <a:off x="1384954" y="270802"/>
              <a:ext cx="327091" cy="405694"/>
            </a:xfrm>
            <a:custGeom>
              <a:avLst/>
              <a:gdLst/>
              <a:ahLst/>
              <a:cxnLst/>
              <a:rect l="l" t="t" r="r" b="b"/>
              <a:pathLst>
                <a:path w="327091" h="405694">
                  <a:moveTo>
                    <a:pt x="0" y="0"/>
                  </a:moveTo>
                  <a:lnTo>
                    <a:pt x="327091" y="0"/>
                  </a:lnTo>
                  <a:lnTo>
                    <a:pt x="327091" y="405694"/>
                  </a:lnTo>
                  <a:lnTo>
                    <a:pt x="0" y="405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 rot="-3676824">
            <a:off x="2570306" y="1798943"/>
            <a:ext cx="456948" cy="1365878"/>
          </a:xfrm>
          <a:custGeom>
            <a:avLst/>
            <a:gdLst/>
            <a:ahLst/>
            <a:cxnLst/>
            <a:rect l="l" t="t" r="r" b="b"/>
            <a:pathLst>
              <a:path w="649882" h="1942582">
                <a:moveTo>
                  <a:pt x="0" y="0"/>
                </a:moveTo>
                <a:lnTo>
                  <a:pt x="649882" y="0"/>
                </a:lnTo>
                <a:lnTo>
                  <a:pt x="649882" y="1942583"/>
                </a:lnTo>
                <a:lnTo>
                  <a:pt x="0" y="19425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42938">
              <a:defRPr/>
            </a:pPr>
            <a:endParaRPr lang="fr-FR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786905" y="1063731"/>
            <a:ext cx="1416954" cy="705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42938">
              <a:lnSpc>
                <a:spcPts val="1757"/>
              </a:lnSpc>
              <a:spcBef>
                <a:spcPct val="0"/>
              </a:spcBef>
              <a:defRPr/>
            </a:pPr>
            <a:r>
              <a:rPr lang="en-US" sz="2100" b="1" dirty="0">
                <a:solidFill>
                  <a:srgbClr val="FFFFFF"/>
                </a:solidFill>
                <a:latin typeface="Beth Ellen"/>
              </a:rPr>
              <a:t>Sentiment </a:t>
            </a:r>
            <a:r>
              <a:rPr lang="en-US" sz="2100" b="1" dirty="0" err="1">
                <a:solidFill>
                  <a:srgbClr val="FFFFFF"/>
                </a:solidFill>
                <a:latin typeface="Beth Ellen"/>
              </a:rPr>
              <a:t>d’efficacité</a:t>
            </a:r>
            <a:r>
              <a:rPr lang="en-US" sz="2100" b="1" dirty="0">
                <a:solidFill>
                  <a:srgbClr val="FFFFFF"/>
                </a:solidFill>
                <a:latin typeface="Beth Ellen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latin typeface="Beth Ellen"/>
              </a:rPr>
              <a:t>personnelle</a:t>
            </a:r>
            <a:endParaRPr lang="en-US" sz="2100" b="1" dirty="0">
              <a:solidFill>
                <a:srgbClr val="FFFFFF"/>
              </a:solidFill>
              <a:latin typeface="Beth Ellen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090068" y="139944"/>
            <a:ext cx="4896161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42938">
              <a:lnSpc>
                <a:spcPts val="2092"/>
              </a:lnSpc>
              <a:spcBef>
                <a:spcPct val="0"/>
              </a:spcBef>
              <a:defRPr/>
            </a:pPr>
            <a:r>
              <a:rPr lang="en-US" sz="1758" dirty="0">
                <a:solidFill>
                  <a:srgbClr val="022D8C"/>
                </a:solidFill>
                <a:latin typeface="Beth Ellen"/>
              </a:rPr>
              <a:t>La motivation </a:t>
            </a:r>
            <a:r>
              <a:rPr lang="en-US" sz="1758" dirty="0" err="1">
                <a:solidFill>
                  <a:srgbClr val="022D8C"/>
                </a:solidFill>
                <a:latin typeface="Beth Ellen"/>
              </a:rPr>
              <a:t>intrinsèque</a:t>
            </a:r>
            <a:r>
              <a:rPr lang="en-US" sz="1758" dirty="0">
                <a:solidFill>
                  <a:srgbClr val="022D8C"/>
                </a:solidFill>
                <a:latin typeface="Beth Ellen"/>
              </a:rPr>
              <a:t> et les devoirs à faire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185904" y="1001818"/>
            <a:ext cx="1300746" cy="223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42938">
              <a:lnSpc>
                <a:spcPts val="1757"/>
              </a:lnSpc>
              <a:spcBef>
                <a:spcPct val="0"/>
              </a:spcBef>
              <a:defRPr/>
            </a:pPr>
            <a:r>
              <a:rPr lang="en-US" sz="1477" dirty="0">
                <a:solidFill>
                  <a:srgbClr val="FFFFFF"/>
                </a:solidFill>
                <a:latin typeface="Beth Ellen"/>
              </a:rPr>
              <a:t>Sens de </a:t>
            </a:r>
            <a:r>
              <a:rPr lang="en-US" sz="1477" dirty="0" err="1">
                <a:solidFill>
                  <a:srgbClr val="FFFFFF"/>
                </a:solidFill>
                <a:latin typeface="Beth Ellen"/>
              </a:rPr>
              <a:t>l’activité</a:t>
            </a:r>
            <a:endParaRPr lang="en-US" sz="1477" dirty="0">
              <a:solidFill>
                <a:srgbClr val="FFFFFF"/>
              </a:solidFill>
              <a:latin typeface="Beth Ellen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620338" y="3790576"/>
            <a:ext cx="1300746" cy="223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42938">
              <a:lnSpc>
                <a:spcPts val="1757"/>
              </a:lnSpc>
              <a:spcBef>
                <a:spcPct val="0"/>
              </a:spcBef>
              <a:defRPr/>
            </a:pPr>
            <a:r>
              <a:rPr lang="en-US" sz="1477">
                <a:solidFill>
                  <a:srgbClr val="FFFFFF"/>
                </a:solidFill>
                <a:latin typeface="Beth Ellen"/>
              </a:rPr>
              <a:t>Plaisir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100479" y="3698060"/>
            <a:ext cx="1518649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42938">
              <a:lnSpc>
                <a:spcPts val="1902"/>
              </a:lnSpc>
              <a:spcBef>
                <a:spcPct val="0"/>
              </a:spcBef>
              <a:defRPr/>
            </a:pPr>
            <a:r>
              <a:rPr lang="en-US" sz="1598">
                <a:solidFill>
                  <a:srgbClr val="FFFFFF"/>
                </a:solidFill>
                <a:latin typeface="Beth Ellen"/>
              </a:rPr>
              <a:t>Sentiment d’auto-détermination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544181" y="2668991"/>
            <a:ext cx="2122976" cy="322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42938">
              <a:lnSpc>
                <a:spcPts val="2413"/>
              </a:lnSpc>
              <a:spcBef>
                <a:spcPct val="0"/>
              </a:spcBef>
              <a:defRPr/>
            </a:pPr>
            <a:r>
              <a:rPr lang="en-US" sz="2700" b="1" dirty="0">
                <a:solidFill>
                  <a:srgbClr val="8C52FF"/>
                </a:solidFill>
                <a:latin typeface="Bugaki"/>
              </a:rPr>
              <a:t>MOTIVATION</a:t>
            </a:r>
          </a:p>
        </p:txBody>
      </p:sp>
      <p:sp>
        <p:nvSpPr>
          <p:cNvPr id="43" name="Freeform 43"/>
          <p:cNvSpPr/>
          <p:nvPr/>
        </p:nvSpPr>
        <p:spPr>
          <a:xfrm rot="5227972">
            <a:off x="5293201" y="927844"/>
            <a:ext cx="456948" cy="1365878"/>
          </a:xfrm>
          <a:custGeom>
            <a:avLst/>
            <a:gdLst/>
            <a:ahLst/>
            <a:cxnLst/>
            <a:rect l="l" t="t" r="r" b="b"/>
            <a:pathLst>
              <a:path w="649882" h="1942582">
                <a:moveTo>
                  <a:pt x="0" y="0"/>
                </a:moveTo>
                <a:lnTo>
                  <a:pt x="649882" y="0"/>
                </a:lnTo>
                <a:lnTo>
                  <a:pt x="649882" y="1942583"/>
                </a:lnTo>
                <a:lnTo>
                  <a:pt x="0" y="19425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42938">
              <a:defRPr/>
            </a:pPr>
            <a:endParaRPr lang="fr-FR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Freeform 44"/>
          <p:cNvSpPr/>
          <p:nvPr/>
        </p:nvSpPr>
        <p:spPr>
          <a:xfrm rot="-6933463">
            <a:off x="3279018" y="3571585"/>
            <a:ext cx="456948" cy="1365878"/>
          </a:xfrm>
          <a:custGeom>
            <a:avLst/>
            <a:gdLst/>
            <a:ahLst/>
            <a:cxnLst/>
            <a:rect l="l" t="t" r="r" b="b"/>
            <a:pathLst>
              <a:path w="649882" h="1942582">
                <a:moveTo>
                  <a:pt x="0" y="0"/>
                </a:moveTo>
                <a:lnTo>
                  <a:pt x="649882" y="0"/>
                </a:lnTo>
                <a:lnTo>
                  <a:pt x="649882" y="1942583"/>
                </a:lnTo>
                <a:lnTo>
                  <a:pt x="0" y="19425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42938">
              <a:defRPr/>
            </a:pPr>
            <a:endParaRPr lang="fr-FR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Freeform 45"/>
          <p:cNvSpPr/>
          <p:nvPr/>
        </p:nvSpPr>
        <p:spPr>
          <a:xfrm rot="7219504">
            <a:off x="6143537" y="2540185"/>
            <a:ext cx="456948" cy="1365878"/>
          </a:xfrm>
          <a:custGeom>
            <a:avLst/>
            <a:gdLst/>
            <a:ahLst/>
            <a:cxnLst/>
            <a:rect l="l" t="t" r="r" b="b"/>
            <a:pathLst>
              <a:path w="649882" h="1942582">
                <a:moveTo>
                  <a:pt x="0" y="0"/>
                </a:moveTo>
                <a:lnTo>
                  <a:pt x="649882" y="0"/>
                </a:lnTo>
                <a:lnTo>
                  <a:pt x="649882" y="1942582"/>
                </a:lnTo>
                <a:lnTo>
                  <a:pt x="0" y="194258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42938">
              <a:defRPr/>
            </a:pPr>
            <a:endParaRPr lang="fr-FR" sz="1266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402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2981" y="514350"/>
            <a:ext cx="2081014" cy="208101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C1170"/>
            </a:solid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115560" y="698050"/>
            <a:ext cx="1515461" cy="151546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27C4F"/>
            </a:solid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12982" y="3499387"/>
            <a:ext cx="1515461" cy="151546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C52FF"/>
            </a:solid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911166" y="3467780"/>
            <a:ext cx="1963864" cy="141198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630A"/>
            </a:solid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450811" y="1735258"/>
            <a:ext cx="2242379" cy="224237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3871627" y="3209050"/>
            <a:ext cx="1400747" cy="290336"/>
          </a:xfrm>
          <a:custGeom>
            <a:avLst/>
            <a:gdLst/>
            <a:ahLst/>
            <a:cxnLst/>
            <a:rect l="l" t="t" r="r" b="b"/>
            <a:pathLst>
              <a:path w="1992174" h="412923">
                <a:moveTo>
                  <a:pt x="0" y="0"/>
                </a:moveTo>
                <a:lnTo>
                  <a:pt x="1992174" y="0"/>
                </a:lnTo>
                <a:lnTo>
                  <a:pt x="1992174" y="412924"/>
                </a:lnTo>
                <a:lnTo>
                  <a:pt x="0" y="412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42938">
              <a:defRPr/>
            </a:pPr>
            <a:endParaRPr lang="fr-FR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593993" y="3223124"/>
            <a:ext cx="244656" cy="244656"/>
          </a:xfrm>
          <a:custGeom>
            <a:avLst/>
            <a:gdLst/>
            <a:ahLst/>
            <a:cxnLst/>
            <a:rect l="l" t="t" r="r" b="b"/>
            <a:pathLst>
              <a:path w="347955" h="347955">
                <a:moveTo>
                  <a:pt x="0" y="0"/>
                </a:moveTo>
                <a:lnTo>
                  <a:pt x="347956" y="0"/>
                </a:lnTo>
                <a:lnTo>
                  <a:pt x="347956" y="347955"/>
                </a:lnTo>
                <a:lnTo>
                  <a:pt x="0" y="3479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42938">
              <a:defRPr/>
            </a:pPr>
            <a:endParaRPr lang="fr-FR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5305169" y="3223124"/>
            <a:ext cx="216507" cy="216507"/>
          </a:xfrm>
          <a:custGeom>
            <a:avLst/>
            <a:gdLst/>
            <a:ahLst/>
            <a:cxnLst/>
            <a:rect l="l" t="t" r="r" b="b"/>
            <a:pathLst>
              <a:path w="307921" h="307921">
                <a:moveTo>
                  <a:pt x="0" y="0"/>
                </a:moveTo>
                <a:lnTo>
                  <a:pt x="307921" y="0"/>
                </a:lnTo>
                <a:lnTo>
                  <a:pt x="307921" y="307921"/>
                </a:lnTo>
                <a:lnTo>
                  <a:pt x="0" y="3079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42938">
              <a:defRPr/>
            </a:pPr>
            <a:endParaRPr lang="fr-FR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4650720" y="3427103"/>
            <a:ext cx="263378" cy="326670"/>
          </a:xfrm>
          <a:custGeom>
            <a:avLst/>
            <a:gdLst/>
            <a:ahLst/>
            <a:cxnLst/>
            <a:rect l="l" t="t" r="r" b="b"/>
            <a:pathLst>
              <a:path w="374582" h="464597">
                <a:moveTo>
                  <a:pt x="0" y="0"/>
                </a:moveTo>
                <a:lnTo>
                  <a:pt x="374581" y="0"/>
                </a:lnTo>
                <a:lnTo>
                  <a:pt x="374581" y="464597"/>
                </a:lnTo>
                <a:lnTo>
                  <a:pt x="0" y="4645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42938">
              <a:defRPr/>
            </a:pPr>
            <a:endParaRPr lang="fr-FR" sz="1266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416926" y="1659117"/>
            <a:ext cx="940169" cy="257853"/>
            <a:chOff x="0" y="0"/>
            <a:chExt cx="1782838" cy="488965"/>
          </a:xfrm>
        </p:grpSpPr>
        <p:sp>
          <p:nvSpPr>
            <p:cNvPr id="17" name="Freeform 17"/>
            <p:cNvSpPr/>
            <p:nvPr/>
          </p:nvSpPr>
          <p:spPr>
            <a:xfrm>
              <a:off x="301688" y="0"/>
              <a:ext cx="1257367" cy="260618"/>
            </a:xfrm>
            <a:custGeom>
              <a:avLst/>
              <a:gdLst/>
              <a:ahLst/>
              <a:cxnLst/>
              <a:rect l="l" t="t" r="r" b="b"/>
              <a:pathLst>
                <a:path w="1257367" h="260618">
                  <a:moveTo>
                    <a:pt x="0" y="0"/>
                  </a:moveTo>
                  <a:lnTo>
                    <a:pt x="1257367" y="0"/>
                  </a:lnTo>
                  <a:lnTo>
                    <a:pt x="1257367" y="260618"/>
                  </a:lnTo>
                  <a:lnTo>
                    <a:pt x="0" y="260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34581"/>
              <a:ext cx="219613" cy="219613"/>
            </a:xfrm>
            <a:custGeom>
              <a:avLst/>
              <a:gdLst/>
              <a:ahLst/>
              <a:cxnLst/>
              <a:rect l="l" t="t" r="r" b="b"/>
              <a:pathLst>
                <a:path w="219613" h="219613">
                  <a:moveTo>
                    <a:pt x="0" y="0"/>
                  </a:moveTo>
                  <a:lnTo>
                    <a:pt x="219613" y="0"/>
                  </a:lnTo>
                  <a:lnTo>
                    <a:pt x="219613" y="219613"/>
                  </a:lnTo>
                  <a:lnTo>
                    <a:pt x="0" y="21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1588492" y="12634"/>
              <a:ext cx="194345" cy="194345"/>
            </a:xfrm>
            <a:custGeom>
              <a:avLst/>
              <a:gdLst/>
              <a:ahLst/>
              <a:cxnLst/>
              <a:rect l="l" t="t" r="r" b="b"/>
              <a:pathLst>
                <a:path w="194345" h="194345">
                  <a:moveTo>
                    <a:pt x="0" y="0"/>
                  </a:moveTo>
                  <a:lnTo>
                    <a:pt x="194346" y="0"/>
                  </a:lnTo>
                  <a:lnTo>
                    <a:pt x="194346" y="194345"/>
                  </a:lnTo>
                  <a:lnTo>
                    <a:pt x="0" y="194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01033" y="195733"/>
              <a:ext cx="236418" cy="293232"/>
            </a:xfrm>
            <a:custGeom>
              <a:avLst/>
              <a:gdLst/>
              <a:ahLst/>
              <a:cxnLst/>
              <a:rect l="l" t="t" r="r" b="b"/>
              <a:pathLst>
                <a:path w="236418" h="293232">
                  <a:moveTo>
                    <a:pt x="0" y="0"/>
                  </a:moveTo>
                  <a:lnTo>
                    <a:pt x="236418" y="0"/>
                  </a:lnTo>
                  <a:lnTo>
                    <a:pt x="236418" y="293232"/>
                  </a:lnTo>
                  <a:lnTo>
                    <a:pt x="0" y="293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474833" y="4590766"/>
            <a:ext cx="896887" cy="257853"/>
            <a:chOff x="0" y="0"/>
            <a:chExt cx="1700762" cy="488965"/>
          </a:xfrm>
        </p:grpSpPr>
        <p:sp>
          <p:nvSpPr>
            <p:cNvPr id="22" name="Freeform 22"/>
            <p:cNvSpPr/>
            <p:nvPr/>
          </p:nvSpPr>
          <p:spPr>
            <a:xfrm>
              <a:off x="219613" y="0"/>
              <a:ext cx="1257367" cy="260618"/>
            </a:xfrm>
            <a:custGeom>
              <a:avLst/>
              <a:gdLst/>
              <a:ahLst/>
              <a:cxnLst/>
              <a:rect l="l" t="t" r="r" b="b"/>
              <a:pathLst>
                <a:path w="1257367" h="260618">
                  <a:moveTo>
                    <a:pt x="0" y="0"/>
                  </a:moveTo>
                  <a:lnTo>
                    <a:pt x="1257367" y="0"/>
                  </a:lnTo>
                  <a:lnTo>
                    <a:pt x="1257367" y="260618"/>
                  </a:lnTo>
                  <a:lnTo>
                    <a:pt x="0" y="260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219613" cy="219613"/>
            </a:xfrm>
            <a:custGeom>
              <a:avLst/>
              <a:gdLst/>
              <a:ahLst/>
              <a:cxnLst/>
              <a:rect l="l" t="t" r="r" b="b"/>
              <a:pathLst>
                <a:path w="219613" h="219613">
                  <a:moveTo>
                    <a:pt x="0" y="0"/>
                  </a:moveTo>
                  <a:lnTo>
                    <a:pt x="219613" y="0"/>
                  </a:lnTo>
                  <a:lnTo>
                    <a:pt x="219613" y="219613"/>
                  </a:lnTo>
                  <a:lnTo>
                    <a:pt x="0" y="21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1506417" y="12634"/>
              <a:ext cx="194345" cy="194345"/>
            </a:xfrm>
            <a:custGeom>
              <a:avLst/>
              <a:gdLst/>
              <a:ahLst/>
              <a:cxnLst/>
              <a:rect l="l" t="t" r="r" b="b"/>
              <a:pathLst>
                <a:path w="194345" h="194345">
                  <a:moveTo>
                    <a:pt x="0" y="0"/>
                  </a:moveTo>
                  <a:lnTo>
                    <a:pt x="194345" y="0"/>
                  </a:lnTo>
                  <a:lnTo>
                    <a:pt x="194345" y="194345"/>
                  </a:lnTo>
                  <a:lnTo>
                    <a:pt x="0" y="194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918957" y="195733"/>
              <a:ext cx="236418" cy="293232"/>
            </a:xfrm>
            <a:custGeom>
              <a:avLst/>
              <a:gdLst/>
              <a:ahLst/>
              <a:cxnLst/>
              <a:rect l="l" t="t" r="r" b="b"/>
              <a:pathLst>
                <a:path w="236418" h="293232">
                  <a:moveTo>
                    <a:pt x="0" y="0"/>
                  </a:moveTo>
                  <a:lnTo>
                    <a:pt x="236419" y="0"/>
                  </a:lnTo>
                  <a:lnTo>
                    <a:pt x="236419" y="293232"/>
                  </a:lnTo>
                  <a:lnTo>
                    <a:pt x="0" y="293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786905" y="4236732"/>
            <a:ext cx="940169" cy="257853"/>
            <a:chOff x="0" y="0"/>
            <a:chExt cx="1782838" cy="488965"/>
          </a:xfrm>
        </p:grpSpPr>
        <p:sp>
          <p:nvSpPr>
            <p:cNvPr id="27" name="Freeform 27"/>
            <p:cNvSpPr/>
            <p:nvPr/>
          </p:nvSpPr>
          <p:spPr>
            <a:xfrm>
              <a:off x="301688" y="0"/>
              <a:ext cx="1257367" cy="260618"/>
            </a:xfrm>
            <a:custGeom>
              <a:avLst/>
              <a:gdLst/>
              <a:ahLst/>
              <a:cxnLst/>
              <a:rect l="l" t="t" r="r" b="b"/>
              <a:pathLst>
                <a:path w="1257367" h="260618">
                  <a:moveTo>
                    <a:pt x="0" y="0"/>
                  </a:moveTo>
                  <a:lnTo>
                    <a:pt x="1257367" y="0"/>
                  </a:lnTo>
                  <a:lnTo>
                    <a:pt x="1257367" y="260618"/>
                  </a:lnTo>
                  <a:lnTo>
                    <a:pt x="0" y="260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34581"/>
              <a:ext cx="219613" cy="219613"/>
            </a:xfrm>
            <a:custGeom>
              <a:avLst/>
              <a:gdLst/>
              <a:ahLst/>
              <a:cxnLst/>
              <a:rect l="l" t="t" r="r" b="b"/>
              <a:pathLst>
                <a:path w="219613" h="219613">
                  <a:moveTo>
                    <a:pt x="0" y="0"/>
                  </a:moveTo>
                  <a:lnTo>
                    <a:pt x="219613" y="0"/>
                  </a:lnTo>
                  <a:lnTo>
                    <a:pt x="219613" y="219613"/>
                  </a:lnTo>
                  <a:lnTo>
                    <a:pt x="0" y="21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>
              <a:off x="1588492" y="12634"/>
              <a:ext cx="194345" cy="194345"/>
            </a:xfrm>
            <a:custGeom>
              <a:avLst/>
              <a:gdLst/>
              <a:ahLst/>
              <a:cxnLst/>
              <a:rect l="l" t="t" r="r" b="b"/>
              <a:pathLst>
                <a:path w="194345" h="194345">
                  <a:moveTo>
                    <a:pt x="0" y="0"/>
                  </a:moveTo>
                  <a:lnTo>
                    <a:pt x="194346" y="0"/>
                  </a:lnTo>
                  <a:lnTo>
                    <a:pt x="194346" y="194345"/>
                  </a:lnTo>
                  <a:lnTo>
                    <a:pt x="0" y="194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30"/>
            <p:cNvSpPr/>
            <p:nvPr/>
          </p:nvSpPr>
          <p:spPr>
            <a:xfrm>
              <a:off x="1001033" y="195733"/>
              <a:ext cx="236418" cy="293232"/>
            </a:xfrm>
            <a:custGeom>
              <a:avLst/>
              <a:gdLst/>
              <a:ahLst/>
              <a:cxnLst/>
              <a:rect l="l" t="t" r="r" b="b"/>
              <a:pathLst>
                <a:path w="236418" h="293232">
                  <a:moveTo>
                    <a:pt x="0" y="0"/>
                  </a:moveTo>
                  <a:lnTo>
                    <a:pt x="236418" y="0"/>
                  </a:lnTo>
                  <a:lnTo>
                    <a:pt x="236418" y="293232"/>
                  </a:lnTo>
                  <a:lnTo>
                    <a:pt x="0" y="293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903113" y="1900198"/>
            <a:ext cx="1300746" cy="356746"/>
            <a:chOff x="0" y="0"/>
            <a:chExt cx="2466600" cy="676496"/>
          </a:xfrm>
        </p:grpSpPr>
        <p:sp>
          <p:nvSpPr>
            <p:cNvPr id="32" name="Freeform 32"/>
            <p:cNvSpPr/>
            <p:nvPr/>
          </p:nvSpPr>
          <p:spPr>
            <a:xfrm>
              <a:off x="417393" y="0"/>
              <a:ext cx="1739598" cy="360571"/>
            </a:xfrm>
            <a:custGeom>
              <a:avLst/>
              <a:gdLst/>
              <a:ahLst/>
              <a:cxnLst/>
              <a:rect l="l" t="t" r="r" b="b"/>
              <a:pathLst>
                <a:path w="1739598" h="360571">
                  <a:moveTo>
                    <a:pt x="0" y="0"/>
                  </a:moveTo>
                  <a:lnTo>
                    <a:pt x="1739598" y="0"/>
                  </a:lnTo>
                  <a:lnTo>
                    <a:pt x="1739598" y="360571"/>
                  </a:lnTo>
                  <a:lnTo>
                    <a:pt x="0" y="360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47844"/>
              <a:ext cx="303840" cy="303840"/>
            </a:xfrm>
            <a:custGeom>
              <a:avLst/>
              <a:gdLst/>
              <a:ahLst/>
              <a:cxnLst/>
              <a:rect l="l" t="t" r="r" b="b"/>
              <a:pathLst>
                <a:path w="303840" h="303840">
                  <a:moveTo>
                    <a:pt x="0" y="0"/>
                  </a:moveTo>
                  <a:lnTo>
                    <a:pt x="303840" y="0"/>
                  </a:lnTo>
                  <a:lnTo>
                    <a:pt x="303840" y="303840"/>
                  </a:lnTo>
                  <a:lnTo>
                    <a:pt x="0" y="303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4"/>
            <p:cNvSpPr/>
            <p:nvPr/>
          </p:nvSpPr>
          <p:spPr>
            <a:xfrm>
              <a:off x="2197719" y="17479"/>
              <a:ext cx="268882" cy="268882"/>
            </a:xfrm>
            <a:custGeom>
              <a:avLst/>
              <a:gdLst/>
              <a:ahLst/>
              <a:cxnLst/>
              <a:rect l="l" t="t" r="r" b="b"/>
              <a:pathLst>
                <a:path w="268882" h="268882">
                  <a:moveTo>
                    <a:pt x="0" y="0"/>
                  </a:moveTo>
                  <a:lnTo>
                    <a:pt x="268881" y="0"/>
                  </a:lnTo>
                  <a:lnTo>
                    <a:pt x="268881" y="268882"/>
                  </a:lnTo>
                  <a:lnTo>
                    <a:pt x="0" y="2688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35"/>
            <p:cNvSpPr/>
            <p:nvPr/>
          </p:nvSpPr>
          <p:spPr>
            <a:xfrm>
              <a:off x="1384954" y="270802"/>
              <a:ext cx="327091" cy="405694"/>
            </a:xfrm>
            <a:custGeom>
              <a:avLst/>
              <a:gdLst/>
              <a:ahLst/>
              <a:cxnLst/>
              <a:rect l="l" t="t" r="r" b="b"/>
              <a:pathLst>
                <a:path w="327091" h="405694">
                  <a:moveTo>
                    <a:pt x="0" y="0"/>
                  </a:moveTo>
                  <a:lnTo>
                    <a:pt x="327091" y="0"/>
                  </a:lnTo>
                  <a:lnTo>
                    <a:pt x="327091" y="405694"/>
                  </a:lnTo>
                  <a:lnTo>
                    <a:pt x="0" y="405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 rot="-3676824">
            <a:off x="2570306" y="1798943"/>
            <a:ext cx="456948" cy="1365878"/>
          </a:xfrm>
          <a:custGeom>
            <a:avLst/>
            <a:gdLst/>
            <a:ahLst/>
            <a:cxnLst/>
            <a:rect l="l" t="t" r="r" b="b"/>
            <a:pathLst>
              <a:path w="649882" h="1942582">
                <a:moveTo>
                  <a:pt x="0" y="0"/>
                </a:moveTo>
                <a:lnTo>
                  <a:pt x="649882" y="0"/>
                </a:lnTo>
                <a:lnTo>
                  <a:pt x="649882" y="1942583"/>
                </a:lnTo>
                <a:lnTo>
                  <a:pt x="0" y="19425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42938">
              <a:defRPr/>
            </a:pPr>
            <a:endParaRPr lang="fr-FR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903113" y="1063730"/>
            <a:ext cx="1300746" cy="453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42938">
              <a:lnSpc>
                <a:spcPts val="1757"/>
              </a:lnSpc>
              <a:spcBef>
                <a:spcPct val="0"/>
              </a:spcBef>
              <a:defRPr/>
            </a:pPr>
            <a:r>
              <a:rPr lang="en-US" sz="1477" dirty="0">
                <a:solidFill>
                  <a:srgbClr val="FFFFFF"/>
                </a:solidFill>
                <a:latin typeface="Beth Ellen"/>
              </a:rPr>
              <a:t>Je me </a:t>
            </a:r>
            <a:r>
              <a:rPr lang="en-US" sz="1477" dirty="0" err="1">
                <a:solidFill>
                  <a:srgbClr val="FFFFFF"/>
                </a:solidFill>
                <a:latin typeface="Beth Ellen"/>
              </a:rPr>
              <a:t>sens</a:t>
            </a:r>
            <a:r>
              <a:rPr lang="en-US" sz="1477" dirty="0">
                <a:solidFill>
                  <a:srgbClr val="FFFFFF"/>
                </a:solidFill>
                <a:latin typeface="Beth Ellen"/>
              </a:rPr>
              <a:t> capable?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090068" y="139944"/>
            <a:ext cx="4896161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42938">
              <a:lnSpc>
                <a:spcPts val="2092"/>
              </a:lnSpc>
              <a:spcBef>
                <a:spcPct val="0"/>
              </a:spcBef>
              <a:defRPr/>
            </a:pPr>
            <a:r>
              <a:rPr lang="en-US" sz="1758">
                <a:solidFill>
                  <a:srgbClr val="022D8C"/>
                </a:solidFill>
                <a:latin typeface="Beth Ellen"/>
              </a:rPr>
              <a:t>Les facteurs de motivation intrinsèque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257179" y="1087045"/>
            <a:ext cx="1300746" cy="453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42938">
              <a:lnSpc>
                <a:spcPts val="1757"/>
              </a:lnSpc>
              <a:spcBef>
                <a:spcPct val="0"/>
              </a:spcBef>
              <a:defRPr/>
            </a:pPr>
            <a:r>
              <a:rPr lang="en-US" sz="1477" dirty="0">
                <a:solidFill>
                  <a:srgbClr val="FFFFFF"/>
                </a:solidFill>
                <a:latin typeface="Beth Ellen"/>
              </a:rPr>
              <a:t>Je </a:t>
            </a:r>
            <a:r>
              <a:rPr lang="en-US" sz="1477" dirty="0" err="1">
                <a:solidFill>
                  <a:srgbClr val="FFFFFF"/>
                </a:solidFill>
                <a:latin typeface="Beth Ellen"/>
              </a:rPr>
              <a:t>trouve</a:t>
            </a:r>
            <a:r>
              <a:rPr lang="en-US" sz="1477" dirty="0">
                <a:solidFill>
                  <a:srgbClr val="FFFFFF"/>
                </a:solidFill>
                <a:latin typeface="Beth Ellen"/>
              </a:rPr>
              <a:t> que </a:t>
            </a:r>
            <a:r>
              <a:rPr lang="en-US" sz="1477" dirty="0" err="1">
                <a:solidFill>
                  <a:srgbClr val="FFFFFF"/>
                </a:solidFill>
                <a:latin typeface="Beth Ellen"/>
              </a:rPr>
              <a:t>c’est</a:t>
            </a:r>
            <a:r>
              <a:rPr lang="en-US" sz="1477" dirty="0">
                <a:solidFill>
                  <a:srgbClr val="FFFFFF"/>
                </a:solidFill>
                <a:latin typeface="Beth Ellen"/>
              </a:rPr>
              <a:t> utile?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64420" y="3923752"/>
            <a:ext cx="1300746" cy="223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42938">
              <a:lnSpc>
                <a:spcPts val="1757"/>
              </a:lnSpc>
              <a:spcBef>
                <a:spcPct val="0"/>
              </a:spcBef>
              <a:defRPr/>
            </a:pPr>
            <a:r>
              <a:rPr lang="en-US" sz="1477" dirty="0">
                <a:solidFill>
                  <a:srgbClr val="FFFFFF"/>
                </a:solidFill>
                <a:latin typeface="Beth Ellen"/>
              </a:rPr>
              <a:t>Je suis content?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160006" y="3854026"/>
            <a:ext cx="1518649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42938">
              <a:lnSpc>
                <a:spcPts val="1902"/>
              </a:lnSpc>
              <a:spcBef>
                <a:spcPct val="0"/>
              </a:spcBef>
              <a:defRPr/>
            </a:pPr>
            <a:r>
              <a:rPr lang="en-US" sz="1598" dirty="0" err="1">
                <a:solidFill>
                  <a:srgbClr val="FFFFFF"/>
                </a:solidFill>
                <a:latin typeface="Beth Ellen"/>
              </a:rPr>
              <a:t>J’ai</a:t>
            </a:r>
            <a:r>
              <a:rPr lang="en-US" sz="1598" dirty="0">
                <a:solidFill>
                  <a:srgbClr val="FFFFFF"/>
                </a:solidFill>
                <a:latin typeface="Beth Ellen"/>
              </a:rPr>
              <a:t> </a:t>
            </a:r>
            <a:r>
              <a:rPr lang="en-US" sz="1598" dirty="0" err="1">
                <a:solidFill>
                  <a:srgbClr val="FFFFFF"/>
                </a:solidFill>
                <a:latin typeface="Beth Ellen"/>
              </a:rPr>
              <a:t>mon</a:t>
            </a:r>
            <a:r>
              <a:rPr lang="en-US" sz="1598" dirty="0">
                <a:solidFill>
                  <a:srgbClr val="FFFFFF"/>
                </a:solidFill>
                <a:latin typeface="Beth Ellen"/>
              </a:rPr>
              <a:t> mot à dire?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544181" y="2668992"/>
            <a:ext cx="212297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42938">
              <a:lnSpc>
                <a:spcPts val="2413"/>
              </a:lnSpc>
              <a:spcBef>
                <a:spcPct val="0"/>
              </a:spcBef>
              <a:defRPr/>
            </a:pPr>
            <a:r>
              <a:rPr lang="en-US" sz="2028" dirty="0">
                <a:solidFill>
                  <a:srgbClr val="8C52FF"/>
                </a:solidFill>
                <a:latin typeface="Bugaki"/>
              </a:rPr>
              <a:t>MOTIVATION</a:t>
            </a:r>
          </a:p>
          <a:p>
            <a:pPr algn="ctr" defTabSz="642938">
              <a:lnSpc>
                <a:spcPts val="2413"/>
              </a:lnSpc>
              <a:spcBef>
                <a:spcPct val="0"/>
              </a:spcBef>
              <a:defRPr/>
            </a:pPr>
            <a:r>
              <a:rPr lang="en-US" sz="2028" dirty="0">
                <a:solidFill>
                  <a:srgbClr val="8C52FF"/>
                </a:solidFill>
                <a:latin typeface="Bugaki"/>
              </a:rPr>
              <a:t>À faire </a:t>
            </a:r>
            <a:r>
              <a:rPr lang="en-US" sz="2028" dirty="0" err="1">
                <a:solidFill>
                  <a:srgbClr val="8C52FF"/>
                </a:solidFill>
                <a:latin typeface="Bugaki"/>
              </a:rPr>
              <a:t>ses</a:t>
            </a:r>
            <a:r>
              <a:rPr lang="en-US" sz="2028" dirty="0">
                <a:solidFill>
                  <a:srgbClr val="8C52FF"/>
                </a:solidFill>
                <a:latin typeface="Bugaki"/>
              </a:rPr>
              <a:t> devoirs</a:t>
            </a:r>
          </a:p>
        </p:txBody>
      </p:sp>
      <p:sp>
        <p:nvSpPr>
          <p:cNvPr id="43" name="Freeform 43"/>
          <p:cNvSpPr/>
          <p:nvPr/>
        </p:nvSpPr>
        <p:spPr>
          <a:xfrm rot="5227972">
            <a:off x="5293201" y="927844"/>
            <a:ext cx="456948" cy="1365878"/>
          </a:xfrm>
          <a:custGeom>
            <a:avLst/>
            <a:gdLst/>
            <a:ahLst/>
            <a:cxnLst/>
            <a:rect l="l" t="t" r="r" b="b"/>
            <a:pathLst>
              <a:path w="649882" h="1942582">
                <a:moveTo>
                  <a:pt x="0" y="0"/>
                </a:moveTo>
                <a:lnTo>
                  <a:pt x="649882" y="0"/>
                </a:lnTo>
                <a:lnTo>
                  <a:pt x="649882" y="1942583"/>
                </a:lnTo>
                <a:lnTo>
                  <a:pt x="0" y="19425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42938">
              <a:defRPr/>
            </a:pPr>
            <a:endParaRPr lang="fr-FR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Freeform 44"/>
          <p:cNvSpPr/>
          <p:nvPr/>
        </p:nvSpPr>
        <p:spPr>
          <a:xfrm rot="-6933463">
            <a:off x="3279018" y="3571585"/>
            <a:ext cx="456948" cy="1365878"/>
          </a:xfrm>
          <a:custGeom>
            <a:avLst/>
            <a:gdLst/>
            <a:ahLst/>
            <a:cxnLst/>
            <a:rect l="l" t="t" r="r" b="b"/>
            <a:pathLst>
              <a:path w="649882" h="1942582">
                <a:moveTo>
                  <a:pt x="0" y="0"/>
                </a:moveTo>
                <a:lnTo>
                  <a:pt x="649882" y="0"/>
                </a:lnTo>
                <a:lnTo>
                  <a:pt x="649882" y="1942583"/>
                </a:lnTo>
                <a:lnTo>
                  <a:pt x="0" y="19425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42938">
              <a:defRPr/>
            </a:pPr>
            <a:endParaRPr lang="fr-FR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Freeform 45"/>
          <p:cNvSpPr/>
          <p:nvPr/>
        </p:nvSpPr>
        <p:spPr>
          <a:xfrm rot="7219504">
            <a:off x="6143537" y="2540185"/>
            <a:ext cx="456948" cy="1365878"/>
          </a:xfrm>
          <a:custGeom>
            <a:avLst/>
            <a:gdLst/>
            <a:ahLst/>
            <a:cxnLst/>
            <a:rect l="l" t="t" r="r" b="b"/>
            <a:pathLst>
              <a:path w="649882" h="1942582">
                <a:moveTo>
                  <a:pt x="0" y="0"/>
                </a:moveTo>
                <a:lnTo>
                  <a:pt x="649882" y="0"/>
                </a:lnTo>
                <a:lnTo>
                  <a:pt x="649882" y="1942582"/>
                </a:lnTo>
                <a:lnTo>
                  <a:pt x="0" y="194258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42938">
              <a:defRPr/>
            </a:pPr>
            <a:endParaRPr lang="fr-FR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7" name="Image 46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5B9B9BE2-9933-D488-AE1C-8EE43AAC511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784180" y="200820"/>
            <a:ext cx="1226527" cy="15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2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7406D53-BCEF-9207-F0B3-06CCDDF0D4F6}"/>
              </a:ext>
            </a:extLst>
          </p:cNvPr>
          <p:cNvSpPr txBox="1"/>
          <p:nvPr/>
        </p:nvSpPr>
        <p:spPr>
          <a:xfrm>
            <a:off x="4243006" y="2136136"/>
            <a:ext cx="432949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Témoignage de Jules (1), élève de 6</a:t>
            </a:r>
            <a:r>
              <a:rPr lang="fr-FR" sz="1350" b="1" baseline="30000" dirty="0"/>
              <a:t>e</a:t>
            </a:r>
            <a:r>
              <a:rPr lang="fr-FR" sz="1350" b="1" dirty="0"/>
              <a:t> </a:t>
            </a:r>
          </a:p>
          <a:p>
            <a:r>
              <a:rPr lang="fr-FR" sz="1350" dirty="0"/>
              <a:t>Elève en difficulté qui ne fait pas ses devoirs la plupart du temps (d’où les croix) , et stratégie d’évitement.</a:t>
            </a:r>
          </a:p>
          <a:p>
            <a:endParaRPr lang="fr-FR" sz="1350" dirty="0"/>
          </a:p>
          <a:p>
            <a:r>
              <a:rPr lang="fr-FR" sz="1350" dirty="0"/>
              <a:t>Motivation  extrinsèque </a:t>
            </a:r>
          </a:p>
          <a:p>
            <a:r>
              <a:rPr lang="fr-FR" sz="1350" dirty="0"/>
              <a:t>Pas de sens</a:t>
            </a:r>
          </a:p>
          <a:p>
            <a:endParaRPr lang="fr-FR" sz="135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65B73B-E6EF-0BE2-22AB-6E64AFC6B808}"/>
              </a:ext>
            </a:extLst>
          </p:cNvPr>
          <p:cNvSpPr txBox="1"/>
          <p:nvPr/>
        </p:nvSpPr>
        <p:spPr>
          <a:xfrm>
            <a:off x="4243006" y="3530680"/>
            <a:ext cx="37906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Pourquoi faire ses devoirs? </a:t>
            </a:r>
          </a:p>
          <a:p>
            <a:r>
              <a:rPr lang="fr-FR" sz="1350" dirty="0"/>
              <a:t>« ne pas avoir de croix »</a:t>
            </a:r>
          </a:p>
          <a:p>
            <a:r>
              <a:rPr lang="fr-FR" sz="1350" dirty="0"/>
              <a:t>« pouvoir participer » </a:t>
            </a:r>
          </a:p>
          <a:p>
            <a:r>
              <a:rPr lang="fr-FR" sz="1350" dirty="0"/>
              <a:t>Utile pour apprendre?  « des fois oui, des fois non » </a:t>
            </a:r>
          </a:p>
          <a:p>
            <a:endParaRPr lang="fr-FR" sz="1350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11C944C0-A54C-AD8C-3A9A-28AFB11D8294}"/>
              </a:ext>
            </a:extLst>
          </p:cNvPr>
          <p:cNvGrpSpPr/>
          <p:nvPr/>
        </p:nvGrpSpPr>
        <p:grpSpPr>
          <a:xfrm>
            <a:off x="5783478" y="336825"/>
            <a:ext cx="1700606" cy="1701044"/>
            <a:chOff x="0" y="0"/>
            <a:chExt cx="6350000" cy="635000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C8515C4-B293-152D-BC84-04623AFF4F4B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27C4F"/>
            </a:solidFill>
          </p:spPr>
          <p:txBody>
            <a:bodyPr/>
            <a:lstStyle/>
            <a:p>
              <a:pPr defTabSz="642938">
                <a:defRPr/>
              </a:pPr>
              <a:endParaRPr lang="fr-FR" sz="1266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39">
            <a:extLst>
              <a:ext uri="{FF2B5EF4-FFF2-40B4-BE49-F238E27FC236}">
                <a16:creationId xmlns:a16="http://schemas.microsoft.com/office/drawing/2014/main" id="{D3125B24-5F6F-04AB-FD3D-8CB8530036A5}"/>
              </a:ext>
            </a:extLst>
          </p:cNvPr>
          <p:cNvSpPr txBox="1"/>
          <p:nvPr/>
        </p:nvSpPr>
        <p:spPr>
          <a:xfrm>
            <a:off x="5983408" y="899457"/>
            <a:ext cx="1300746" cy="223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42938">
              <a:lnSpc>
                <a:spcPts val="1757"/>
              </a:lnSpc>
              <a:spcBef>
                <a:spcPct val="0"/>
              </a:spcBef>
              <a:defRPr/>
            </a:pPr>
            <a:r>
              <a:rPr lang="en-US" sz="1477" dirty="0">
                <a:solidFill>
                  <a:srgbClr val="FFFFFF"/>
                </a:solidFill>
                <a:latin typeface="Beth Ellen"/>
              </a:rPr>
              <a:t>Sens de </a:t>
            </a:r>
            <a:r>
              <a:rPr lang="en-US" sz="1477" dirty="0" err="1">
                <a:solidFill>
                  <a:srgbClr val="FFFFFF"/>
                </a:solidFill>
                <a:latin typeface="Beth Ellen"/>
              </a:rPr>
              <a:t>l’activité</a:t>
            </a:r>
            <a:endParaRPr lang="en-US" sz="1477" dirty="0">
              <a:solidFill>
                <a:srgbClr val="FFFFFF"/>
              </a:solidFill>
              <a:latin typeface="Beth Ellen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362BBA8-DC93-DBCB-F30C-FBF57F944079}"/>
              </a:ext>
            </a:extLst>
          </p:cNvPr>
          <p:cNvSpPr txBox="1"/>
          <p:nvPr/>
        </p:nvSpPr>
        <p:spPr>
          <a:xfrm>
            <a:off x="1228726" y="504825"/>
            <a:ext cx="3964547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>
                <a:solidFill>
                  <a:schemeClr val="accent6">
                    <a:lumMod val="50000"/>
                  </a:schemeClr>
                </a:solidFill>
              </a:rPr>
              <a:t>Pourquoi « faire ses devoirs »? </a:t>
            </a:r>
          </a:p>
          <a:p>
            <a:endParaRPr lang="fr-FR" sz="1350" dirty="0"/>
          </a:p>
        </p:txBody>
      </p:sp>
      <p:pic>
        <p:nvPicPr>
          <p:cNvPr id="13" name="Image 12" descr="Une image contenant symbole, clipart, Police, logo&#10;&#10;Description générée automatiquement">
            <a:extLst>
              <a:ext uri="{FF2B5EF4-FFF2-40B4-BE49-F238E27FC236}">
                <a16:creationId xmlns:a16="http://schemas.microsoft.com/office/drawing/2014/main" id="{74BFE5B3-2393-39F3-7011-EDBFE23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1216404"/>
            <a:ext cx="2650701" cy="2393490"/>
          </a:xfrm>
          <a:prstGeom prst="rect">
            <a:avLst/>
          </a:prstGeom>
        </p:spPr>
      </p:pic>
      <p:pic>
        <p:nvPicPr>
          <p:cNvPr id="10" name="Jules 1 SENS pourquoi faire devoirs">
            <a:hlinkClick r:id="" action="ppaction://media"/>
            <a:extLst>
              <a:ext uri="{FF2B5EF4-FFF2-40B4-BE49-F238E27FC236}">
                <a16:creationId xmlns:a16="http://schemas.microsoft.com/office/drawing/2014/main" id="{3CAA63A7-9D0E-256A-BA8E-49BCB461F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0198" y="360989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7406D53-BCEF-9207-F0B3-06CCDDF0D4F6}"/>
              </a:ext>
            </a:extLst>
          </p:cNvPr>
          <p:cNvSpPr txBox="1"/>
          <p:nvPr/>
        </p:nvSpPr>
        <p:spPr>
          <a:xfrm>
            <a:off x="4332812" y="3180570"/>
            <a:ext cx="287625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Témoignage de Jules (2)</a:t>
            </a:r>
          </a:p>
          <a:p>
            <a:endParaRPr lang="fr-FR" sz="1350" dirty="0"/>
          </a:p>
          <a:p>
            <a:r>
              <a:rPr lang="fr-FR" sz="1350" dirty="0"/>
              <a:t>« C’est trop dur »</a:t>
            </a:r>
          </a:p>
          <a:p>
            <a:endParaRPr lang="fr-FR" sz="1350" dirty="0"/>
          </a:p>
          <a:p>
            <a:r>
              <a:rPr lang="fr-FR" sz="1350" dirty="0"/>
              <a:t>« Il faut rendre tout »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362BBA8-DC93-DBCB-F30C-FBF57F944079}"/>
              </a:ext>
            </a:extLst>
          </p:cNvPr>
          <p:cNvSpPr txBox="1"/>
          <p:nvPr/>
        </p:nvSpPr>
        <p:spPr>
          <a:xfrm>
            <a:off x="1228725" y="504825"/>
            <a:ext cx="4846198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>
                <a:solidFill>
                  <a:srgbClr val="FC1170"/>
                </a:solidFill>
              </a:rPr>
              <a:t>Pourquoi ne pas « faire ses devoirs »? </a:t>
            </a:r>
          </a:p>
          <a:p>
            <a:endParaRPr lang="fr-FR" sz="1350" dirty="0"/>
          </a:p>
        </p:txBody>
      </p:sp>
      <p:pic>
        <p:nvPicPr>
          <p:cNvPr id="13" name="Image 12" descr="Une image contenant symbole, clipart, Police, logo&#10;&#10;Description générée automatiquement">
            <a:extLst>
              <a:ext uri="{FF2B5EF4-FFF2-40B4-BE49-F238E27FC236}">
                <a16:creationId xmlns:a16="http://schemas.microsoft.com/office/drawing/2014/main" id="{74BFE5B3-2393-39F3-7011-EDBFE23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11" y="1221066"/>
            <a:ext cx="2650701" cy="2393490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4E685CA2-436A-D3B2-3F11-7F20CB1C933E}"/>
              </a:ext>
            </a:extLst>
          </p:cNvPr>
          <p:cNvGrpSpPr/>
          <p:nvPr/>
        </p:nvGrpSpPr>
        <p:grpSpPr>
          <a:xfrm>
            <a:off x="6218330" y="551270"/>
            <a:ext cx="2266950" cy="2081014"/>
            <a:chOff x="8291107" y="735026"/>
            <a:chExt cx="3022600" cy="2774685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98C7CA82-C632-5FCB-2B98-3F41F4038A30}"/>
                </a:ext>
              </a:extLst>
            </p:cNvPr>
            <p:cNvGrpSpPr/>
            <p:nvPr/>
          </p:nvGrpSpPr>
          <p:grpSpPr>
            <a:xfrm>
              <a:off x="8291107" y="735026"/>
              <a:ext cx="2774685" cy="2774685"/>
              <a:chOff x="14357893" y="112656"/>
              <a:chExt cx="6350000" cy="6350000"/>
            </a:xfrm>
          </p:grpSpPr>
          <p:sp>
            <p:nvSpPr>
              <p:cNvPr id="5" name="Freeform 3">
                <a:extLst>
                  <a:ext uri="{FF2B5EF4-FFF2-40B4-BE49-F238E27FC236}">
                    <a16:creationId xmlns:a16="http://schemas.microsoft.com/office/drawing/2014/main" id="{513E5574-A2DC-B763-F205-0D258835F1E2}"/>
                  </a:ext>
                </a:extLst>
              </p:cNvPr>
              <p:cNvSpPr/>
              <p:nvPr/>
            </p:nvSpPr>
            <p:spPr>
              <a:xfrm>
                <a:off x="14357893" y="112656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C1170"/>
              </a:solidFill>
            </p:spPr>
            <p:txBody>
              <a:bodyPr/>
              <a:lstStyle/>
              <a:p>
                <a:pPr defTabSz="642938">
                  <a:defRPr/>
                </a:pPr>
                <a:endParaRPr lang="fr-FR" sz="1266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7EEECB6-255D-1017-453D-7B280913733F}"/>
                </a:ext>
              </a:extLst>
            </p:cNvPr>
            <p:cNvSpPr txBox="1"/>
            <p:nvPr/>
          </p:nvSpPr>
          <p:spPr>
            <a:xfrm>
              <a:off x="8291107" y="1787661"/>
              <a:ext cx="3022600" cy="1030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42938">
                <a:lnSpc>
                  <a:spcPts val="1757"/>
                </a:lnSpc>
                <a:spcBef>
                  <a:spcPct val="0"/>
                </a:spcBef>
                <a:defRPr/>
              </a:pPr>
              <a:r>
                <a:rPr lang="en-US" sz="1350" b="1" dirty="0">
                  <a:solidFill>
                    <a:srgbClr val="FFFFFF"/>
                  </a:solidFill>
                  <a:latin typeface="Beth Ellen"/>
                </a:rPr>
                <a:t>Sentiment </a:t>
              </a:r>
              <a:r>
                <a:rPr lang="en-US" sz="1350" b="1" dirty="0" err="1">
                  <a:solidFill>
                    <a:srgbClr val="FFFFFF"/>
                  </a:solidFill>
                  <a:latin typeface="Beth Ellen"/>
                </a:rPr>
                <a:t>d’efficacité</a:t>
              </a:r>
              <a:r>
                <a:rPr lang="en-US" sz="1350" b="1" dirty="0">
                  <a:solidFill>
                    <a:srgbClr val="FFFFFF"/>
                  </a:solidFill>
                  <a:latin typeface="Beth Ellen"/>
                </a:rPr>
                <a:t> </a:t>
              </a:r>
              <a:r>
                <a:rPr lang="en-US" sz="1350" b="1" dirty="0" err="1">
                  <a:solidFill>
                    <a:srgbClr val="FFFFFF"/>
                  </a:solidFill>
                  <a:latin typeface="Beth Ellen"/>
                </a:rPr>
                <a:t>personnelle</a:t>
              </a:r>
              <a:r>
                <a:rPr lang="en-US" sz="1350" b="1" dirty="0">
                  <a:solidFill>
                    <a:srgbClr val="FFFFFF"/>
                  </a:solidFill>
                  <a:latin typeface="Beth Ellen"/>
                </a:rPr>
                <a:t> : </a:t>
              </a:r>
            </a:p>
            <a:p>
              <a:pPr algn="ctr" defTabSz="642938">
                <a:lnSpc>
                  <a:spcPts val="1757"/>
                </a:lnSpc>
                <a:spcBef>
                  <a:spcPct val="0"/>
                </a:spcBef>
                <a:defRPr/>
              </a:pPr>
              <a:r>
                <a:rPr lang="en-US" sz="1350" dirty="0">
                  <a:solidFill>
                    <a:srgbClr val="FFFFFF"/>
                  </a:solidFill>
                  <a:latin typeface="Beth Ellen"/>
                </a:rPr>
                <a:t>je me </a:t>
              </a:r>
              <a:r>
                <a:rPr lang="en-US" sz="1350" dirty="0" err="1">
                  <a:solidFill>
                    <a:srgbClr val="FFFFFF"/>
                  </a:solidFill>
                  <a:latin typeface="Beth Ellen"/>
                </a:rPr>
                <a:t>sens</a:t>
              </a:r>
              <a:r>
                <a:rPr lang="en-US" sz="1350" dirty="0">
                  <a:solidFill>
                    <a:srgbClr val="FFFFFF"/>
                  </a:solidFill>
                  <a:latin typeface="Beth Ellen"/>
                </a:rPr>
                <a:t> capable?</a:t>
              </a:r>
            </a:p>
          </p:txBody>
        </p:sp>
      </p:grpSp>
      <p:pic>
        <p:nvPicPr>
          <p:cNvPr id="6" name="Jules 2  dur tout rendre">
            <a:hlinkClick r:id="" action="ppaction://media"/>
            <a:extLst>
              <a:ext uri="{FF2B5EF4-FFF2-40B4-BE49-F238E27FC236}">
                <a16:creationId xmlns:a16="http://schemas.microsoft.com/office/drawing/2014/main" id="{C65EAF17-5AB6-5E6B-D84B-43ACF0CB5E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7293" y="352681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2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Props1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2c7ddd52-0a06-43b1-a35c-dcb15ea2e3f4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8361</TotalTime>
  <Words>705</Words>
  <Application>Microsoft Office PowerPoint</Application>
  <PresentationFormat>Affichage à l'écran (16:9)</PresentationFormat>
  <Paragraphs>203</Paragraphs>
  <Slides>20</Slides>
  <Notes>5</Notes>
  <HiddenSlides>0</HiddenSlides>
  <MMClips>4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5" baseType="lpstr">
      <vt:lpstr>Arial</vt:lpstr>
      <vt:lpstr>Arial-Mdm</vt:lpstr>
      <vt:lpstr>Beth Ellen</vt:lpstr>
      <vt:lpstr>Bugaki</vt:lpstr>
      <vt:lpstr>Calibri</vt:lpstr>
      <vt:lpstr>Corbel</vt:lpstr>
      <vt:lpstr>Gill Sans MT</vt:lpstr>
      <vt:lpstr>Helvetica</vt:lpstr>
      <vt:lpstr>Inter</vt:lpstr>
      <vt:lpstr>Inter Bold</vt:lpstr>
      <vt:lpstr>Montserrat Classic Bold</vt:lpstr>
      <vt:lpstr>Times New Roman</vt:lpstr>
      <vt:lpstr>Verdana</vt:lpstr>
      <vt:lpstr>Walter Turncoat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Courbe apprentissage (Daniel Favre)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Anaelle Weiss</cp:lastModifiedBy>
  <cp:revision>483</cp:revision>
  <cp:lastPrinted>2022-08-23T09:09:25Z</cp:lastPrinted>
  <dcterms:created xsi:type="dcterms:W3CDTF">2020-03-05T15:21:24Z</dcterms:created>
  <dcterms:modified xsi:type="dcterms:W3CDTF">2024-01-30T10:11:28Z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